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57"/>
  </p:notesMasterIdLst>
  <p:sldIdLst>
    <p:sldId id="280" r:id="rId2"/>
    <p:sldId id="259" r:id="rId3"/>
    <p:sldId id="281" r:id="rId4"/>
    <p:sldId id="282" r:id="rId5"/>
    <p:sldId id="283" r:id="rId6"/>
    <p:sldId id="311" r:id="rId7"/>
    <p:sldId id="310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8" r:id="rId48"/>
    <p:sldId id="351" r:id="rId49"/>
    <p:sldId id="352" r:id="rId50"/>
    <p:sldId id="359" r:id="rId51"/>
    <p:sldId id="353" r:id="rId52"/>
    <p:sldId id="354" r:id="rId53"/>
    <p:sldId id="355" r:id="rId54"/>
    <p:sldId id="356" r:id="rId55"/>
    <p:sldId id="357" r:id="rId5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CCFF"/>
    <a:srgbClr val="66FF99"/>
    <a:srgbClr val="00FF00"/>
    <a:srgbClr val="FF33CC"/>
    <a:srgbClr val="FF66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127" autoAdjust="0"/>
  </p:normalViewPr>
  <p:slideViewPr>
    <p:cSldViewPr>
      <p:cViewPr varScale="1">
        <p:scale>
          <a:sx n="106" d="100"/>
          <a:sy n="106" d="100"/>
        </p:scale>
        <p:origin x="14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2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FDAF6DF0-0F59-4A12-92B1-8AE071F5A8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445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0A8925-4145-4920-9AA7-3FC0AD1558FD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ACD0F3-D28F-4CED-8BFA-7DE9FF1900B9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7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CF1429-A9BF-48BF-8F44-BA78949B048E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3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43B467-30ED-4816-92CE-73501675C060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32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359E37-D091-44CC-BC61-F378E92F12D1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8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232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32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4731A-088F-4EEC-A6B8-CEBD21508A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24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3FCA1-7134-4726-9256-497F75C1E8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91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39FE1-EF1F-4FC4-8BF8-C96C88CD8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89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0576F-D3DA-428D-BA96-05461AE3A7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911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4F844-DAED-4628-B5C1-BB812FEC4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5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00627-17B5-4292-960A-D5B440A86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01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0C6FF-7F8A-4E7D-A596-A713926D8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47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BB436-F3C8-432C-B4BA-DE5AFA2672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7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80AB7-8E3C-4F31-9B7E-370A4F6A4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938D7-BCEA-40D4-9864-22CC68AD1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16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5E220-B930-4693-8B29-C428FE4819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49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061FF-5941-461A-B123-D5C122F22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49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6DCB8-FE00-485F-8BA7-A1114277C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62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2221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221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221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221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221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048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22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8F90F81-C796-45A6-8697-2154078D86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48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jpeg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6.jpe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9.jpeg"/><Relationship Id="rId4" Type="http://schemas.openxmlformats.org/officeDocument/2006/relationships/image" Target="../media/image36.wmf"/><Relationship Id="rId9" Type="http://schemas.openxmlformats.org/officeDocument/2006/relationships/image" Target="../media/image38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1.jpeg"/><Relationship Id="rId4" Type="http://schemas.openxmlformats.org/officeDocument/2006/relationships/image" Target="../media/image4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wmf"/><Relationship Id="rId11" Type="http://schemas.openxmlformats.org/officeDocument/2006/relationships/image" Target="../media/image44.jpe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5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53.jpe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28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5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39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3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5"/>
          <p:cNvSpPr>
            <a:spLocks noChangeArrowheads="1" noChangeShapeType="1" noTextEdit="1"/>
          </p:cNvSpPr>
          <p:nvPr/>
        </p:nvSpPr>
        <p:spPr bwMode="auto">
          <a:xfrm>
            <a:off x="533400" y="914400"/>
            <a:ext cx="8324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EKT214 - ANALOGUE ELECTRONIC CIRCUIT II</a:t>
            </a:r>
          </a:p>
        </p:txBody>
      </p:sp>
      <p:sp>
        <p:nvSpPr>
          <p:cNvPr id="22531" name="WordArt 6"/>
          <p:cNvSpPr>
            <a:spLocks noChangeArrowheads="1" noChangeShapeType="1" noTextEdit="1"/>
          </p:cNvSpPr>
          <p:nvPr/>
        </p:nvSpPr>
        <p:spPr bwMode="auto">
          <a:xfrm>
            <a:off x="2514600" y="2590800"/>
            <a:ext cx="42672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Chapter 5</a:t>
            </a:r>
          </a:p>
          <a:p>
            <a:pPr algn="ctr"/>
            <a:r>
              <a:rPr 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Active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/>
          <p:cNvSpPr>
            <a:spLocks noChangeArrowheads="1" noChangeShapeType="1" noTextEdit="1"/>
          </p:cNvSpPr>
          <p:nvPr/>
        </p:nvSpPr>
        <p:spPr bwMode="auto">
          <a:xfrm>
            <a:off x="2362200" y="152400"/>
            <a:ext cx="411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High-Pass Filter Response</a:t>
            </a: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152400" y="838200"/>
            <a:ext cx="868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292929"/>
                </a:solidFill>
                <a:latin typeface="Tahoma" charset="0"/>
                <a:cs typeface="Arial" charset="0"/>
              </a:rPr>
              <a:t> A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high-pass filter</a:t>
            </a:r>
            <a:r>
              <a:rPr lang="en-US" sz="2200">
                <a:solidFill>
                  <a:srgbClr val="292929"/>
                </a:solidFill>
                <a:latin typeface="Tahoma" charset="0"/>
                <a:cs typeface="Arial" charset="0"/>
              </a:rPr>
              <a:t> is a filter that significantly attenuates or rejects all frequencies</a:t>
            </a:r>
            <a:r>
              <a:rPr lang="en-US" sz="2200">
                <a:solidFill>
                  <a:srgbClr val="FF0066"/>
                </a:solidFill>
                <a:latin typeface="Tahoma" charset="0"/>
                <a:cs typeface="Arial" charset="0"/>
              </a:rPr>
              <a:t> </a:t>
            </a:r>
            <a:r>
              <a:rPr lang="en-US" sz="2200" b="1">
                <a:solidFill>
                  <a:srgbClr val="FF6600"/>
                </a:solidFill>
                <a:latin typeface="Tahoma" charset="0"/>
                <a:cs typeface="Arial" charset="0"/>
              </a:rPr>
              <a:t>below</a:t>
            </a:r>
            <a:r>
              <a:rPr lang="en-US" sz="2200">
                <a:solidFill>
                  <a:srgbClr val="FF0066"/>
                </a:solidFill>
                <a:latin typeface="Tahoma" charset="0"/>
                <a:cs typeface="Arial" charset="0"/>
              </a:rPr>
              <a:t> </a:t>
            </a:r>
            <a:r>
              <a:rPr lang="en-US" sz="2200">
                <a:solidFill>
                  <a:srgbClr val="292929"/>
                </a:solidFill>
                <a:latin typeface="Tahoma" charset="0"/>
                <a:cs typeface="Arial" charset="0"/>
              </a:rPr>
              <a:t>f</a:t>
            </a:r>
            <a:r>
              <a:rPr lang="en-US" sz="2200" baseline="-25000">
                <a:solidFill>
                  <a:srgbClr val="292929"/>
                </a:solidFill>
                <a:latin typeface="Tahoma" charset="0"/>
                <a:cs typeface="Arial" charset="0"/>
              </a:rPr>
              <a:t>c</a:t>
            </a:r>
            <a:r>
              <a:rPr lang="en-US" sz="2200">
                <a:solidFill>
                  <a:srgbClr val="292929"/>
                </a:solidFill>
                <a:latin typeface="Tahoma" charset="0"/>
                <a:cs typeface="Arial" charset="0"/>
              </a:rPr>
              <a:t> and passes all frequencies </a:t>
            </a:r>
            <a:r>
              <a:rPr lang="en-US" sz="2200" b="1">
                <a:solidFill>
                  <a:srgbClr val="FF6600"/>
                </a:solidFill>
                <a:latin typeface="Tahoma" charset="0"/>
                <a:cs typeface="Arial" charset="0"/>
              </a:rPr>
              <a:t>above</a:t>
            </a:r>
            <a:r>
              <a:rPr lang="en-US" sz="2200">
                <a:solidFill>
                  <a:srgbClr val="292929"/>
                </a:solidFill>
                <a:latin typeface="Tahoma" charset="0"/>
                <a:cs typeface="Arial" charset="0"/>
              </a:rPr>
              <a:t> f</a:t>
            </a:r>
            <a:r>
              <a:rPr lang="en-US" sz="2200" baseline="-25000">
                <a:solidFill>
                  <a:srgbClr val="292929"/>
                </a:solidFill>
                <a:latin typeface="Tahoma" charset="0"/>
                <a:cs typeface="Arial" charset="0"/>
              </a:rPr>
              <a:t>c</a:t>
            </a:r>
            <a:r>
              <a:rPr lang="en-US" sz="2200">
                <a:solidFill>
                  <a:srgbClr val="292929"/>
                </a:solidFill>
                <a:latin typeface="Tahoma" charset="0"/>
                <a:cs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2200">
                <a:latin typeface="Tahoma" charset="0"/>
                <a:cs typeface="Arial" charset="0"/>
              </a:rPr>
              <a:t>The passband of a high-pass filter is all frequencies above the critical frequency</a:t>
            </a: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Arial" charset="0"/>
              </a:rPr>
              <a:t>.</a:t>
            </a:r>
            <a:r>
              <a:rPr lang="en-US" sz="2200">
                <a:latin typeface="Tahoma" charset="0"/>
                <a:cs typeface="Arial" charset="0"/>
              </a:rPr>
              <a:t> </a:t>
            </a: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228600" y="2590800"/>
            <a:ext cx="54864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  <p:grpSp>
        <p:nvGrpSpPr>
          <p:cNvPr id="30725" name="Group 14"/>
          <p:cNvGrpSpPr>
            <a:grpSpLocks/>
          </p:cNvGrpSpPr>
          <p:nvPr/>
        </p:nvGrpSpPr>
        <p:grpSpPr bwMode="auto">
          <a:xfrm>
            <a:off x="265113" y="2622550"/>
            <a:ext cx="5373687" cy="2787650"/>
            <a:chOff x="167" y="1652"/>
            <a:chExt cx="3577" cy="2097"/>
          </a:xfrm>
        </p:grpSpPr>
        <p:pic>
          <p:nvPicPr>
            <p:cNvPr id="30732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" y="1652"/>
              <a:ext cx="2432" cy="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3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064"/>
              <a:ext cx="1104" cy="1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6" name="Line 12"/>
          <p:cNvSpPr>
            <a:spLocks noChangeShapeType="1"/>
          </p:cNvSpPr>
          <p:nvPr/>
        </p:nvSpPr>
        <p:spPr bwMode="auto">
          <a:xfrm>
            <a:off x="5105400" y="3505200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Text Box 13"/>
          <p:cNvSpPr txBox="1">
            <a:spLocks noChangeArrowheads="1"/>
          </p:cNvSpPr>
          <p:nvPr/>
        </p:nvSpPr>
        <p:spPr bwMode="auto">
          <a:xfrm>
            <a:off x="4876800" y="3810000"/>
            <a:ext cx="45720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i="1">
                <a:solidFill>
                  <a:srgbClr val="292929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1600" i="1" baseline="-25000">
                <a:solidFill>
                  <a:srgbClr val="292929"/>
                </a:solidFill>
                <a:latin typeface="Times New Roman" panose="02020603050405020304" pitchFamily="18" charset="0"/>
              </a:rPr>
              <a:t>o</a:t>
            </a:r>
            <a:endParaRPr lang="en-US" altLang="en-US" sz="1600" i="1">
              <a:solidFill>
                <a:srgbClr val="29292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8" name="Picture 15"/>
          <p:cNvPicPr>
            <a:picLocks noChangeAspect="1" noChangeArrowheads="1"/>
          </p:cNvPicPr>
          <p:nvPr/>
        </p:nvPicPr>
        <p:blipFill>
          <a:blip r:embed="rId4">
            <a:lum bright="-12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2568575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9" name="Text Box 16"/>
          <p:cNvSpPr txBox="1">
            <a:spLocks noChangeArrowheads="1"/>
          </p:cNvSpPr>
          <p:nvPr/>
        </p:nvSpPr>
        <p:spPr bwMode="auto">
          <a:xfrm>
            <a:off x="1066800" y="54864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C1C1C"/>
                </a:solidFill>
                <a:latin typeface="Tahoma" panose="020B0604030504040204" pitchFamily="34" charset="0"/>
              </a:rPr>
              <a:t>Actual response</a:t>
            </a:r>
          </a:p>
        </p:txBody>
      </p:sp>
      <p:sp>
        <p:nvSpPr>
          <p:cNvPr id="30730" name="Text Box 17"/>
          <p:cNvSpPr txBox="1">
            <a:spLocks noChangeArrowheads="1"/>
          </p:cNvSpPr>
          <p:nvPr/>
        </p:nvSpPr>
        <p:spPr bwMode="auto">
          <a:xfrm>
            <a:off x="5943600" y="54864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C1C1C"/>
                </a:solidFill>
                <a:latin typeface="Tahoma" panose="020B0604030504040204" pitchFamily="34" charset="0"/>
              </a:rPr>
              <a:t>Ideal response</a:t>
            </a:r>
          </a:p>
        </p:txBody>
      </p:sp>
      <p:sp>
        <p:nvSpPr>
          <p:cNvPr id="30731" name="Text Box 18"/>
          <p:cNvSpPr txBox="1">
            <a:spLocks noChangeArrowheads="1"/>
          </p:cNvSpPr>
          <p:nvPr/>
        </p:nvSpPr>
        <p:spPr bwMode="auto">
          <a:xfrm>
            <a:off x="214313" y="6096000"/>
            <a:ext cx="89296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solidFill>
                  <a:srgbClr val="292929"/>
                </a:solidFill>
                <a:latin typeface="Tahoma" panose="020B0604030504040204" pitchFamily="34" charset="0"/>
              </a:rPr>
              <a:t> Ideally, </a:t>
            </a:r>
            <a:r>
              <a:rPr lang="en-US" altLang="en-US" sz="2200">
                <a:latin typeface="Tahoma" panose="020B0604030504040204" pitchFamily="34" charset="0"/>
              </a:rPr>
              <a:t>the response rises abruptly at the critical frequency, </a:t>
            </a:r>
            <a:r>
              <a:rPr lang="en-US" altLang="en-US" b="1" i="1"/>
              <a:t>f</a:t>
            </a:r>
            <a:r>
              <a:rPr lang="en-US" altLang="en-US" b="1" i="1" baseline="-25000"/>
              <a:t>L</a:t>
            </a:r>
            <a:r>
              <a:rPr lang="en-US" altLang="en-US" sz="2200"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228600" y="854075"/>
            <a:ext cx="8763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The critical frequency of a high-pass RC filter occurs when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    X</a:t>
            </a:r>
            <a:r>
              <a:rPr lang="en-US" sz="2400" b="1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C</a:t>
            </a: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 = R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and can be calculated using the formula below: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3352800" y="2286000"/>
          <a:ext cx="22860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749160" imgH="431640" progId="Equation.3">
                  <p:embed/>
                </p:oleObj>
              </mc:Choice>
              <mc:Fallback>
                <p:oleObj name="Equation" r:id="rId3" imgW="74916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86000"/>
                        <a:ext cx="2286000" cy="1317625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1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A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band-pass filter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passes all signals lying within a band between a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lower-frequency limit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and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upper-frequency limit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and essentially rejects all other frequencies that are outside this specified band.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39624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WordArt 7"/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411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Band-Pass Filter Response</a:t>
            </a: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914400" y="60198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C1C1C"/>
                </a:solidFill>
                <a:latin typeface="Tahoma" panose="020B0604030504040204" pitchFamily="34" charset="0"/>
              </a:rPr>
              <a:t>Actual response</a:t>
            </a:r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5410200" y="59436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C1C1C"/>
                </a:solidFill>
                <a:latin typeface="Tahoma" panose="020B0604030504040204" pitchFamily="34" charset="0"/>
              </a:rPr>
              <a:t>Ideal response</a:t>
            </a:r>
          </a:p>
        </p:txBody>
      </p:sp>
      <p:pic>
        <p:nvPicPr>
          <p:cNvPr id="31751" name="Picture 10"/>
          <p:cNvPicPr>
            <a:picLocks noChangeAspect="1" noChangeArrowheads="1"/>
          </p:cNvPicPr>
          <p:nvPr/>
        </p:nvPicPr>
        <p:blipFill>
          <a:blip r:embed="rId3">
            <a:lum bright="-12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30480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533400" y="3733800"/>
            <a:ext cx="8458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The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bandwidth (BW)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is defined as the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difference</a:t>
            </a:r>
            <a:r>
              <a:rPr lang="en-US" sz="2400">
                <a:solidFill>
                  <a:srgbClr val="FF0066"/>
                </a:solidFill>
                <a:latin typeface="Tahoma" charset="0"/>
                <a:cs typeface="Arial" charset="0"/>
              </a:rPr>
              <a:t> </a:t>
            </a:r>
            <a:r>
              <a:rPr lang="en-US" sz="2400">
                <a:latin typeface="Tahoma" charset="0"/>
                <a:cs typeface="Arial" charset="0"/>
              </a:rPr>
              <a:t>between the</a:t>
            </a:r>
            <a:r>
              <a:rPr lang="en-US" sz="2400">
                <a:solidFill>
                  <a:srgbClr val="FF0066"/>
                </a:solidFill>
                <a:latin typeface="Tahoma" charset="0"/>
                <a:cs typeface="Arial" charset="0"/>
              </a:rPr>
              <a:t>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upper critical frequency (f</a:t>
            </a:r>
            <a:r>
              <a:rPr lang="en-US" sz="2400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c2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)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and the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lower critical frequency (f</a:t>
            </a:r>
            <a:r>
              <a:rPr lang="en-US" sz="2400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c1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)</a:t>
            </a:r>
            <a:r>
              <a:rPr lang="en-US" sz="2400">
                <a:solidFill>
                  <a:srgbClr val="FF0066"/>
                </a:solidFill>
                <a:latin typeface="Tahoma" charset="0"/>
                <a:cs typeface="Arial" charset="0"/>
              </a:rPr>
              <a:t>.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3124200" y="5410200"/>
          <a:ext cx="27495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927000" imgH="228600" progId="Equation.3">
                  <p:embed/>
                </p:oleObj>
              </mc:Choice>
              <mc:Fallback>
                <p:oleObj name="Equation" r:id="rId3" imgW="927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410200"/>
                        <a:ext cx="2749550" cy="677863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876800" cy="325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048000" y="2743200"/>
          <a:ext cx="24114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812520" imgH="266400" progId="Equation.3">
                  <p:embed/>
                </p:oleObj>
              </mc:Choice>
              <mc:Fallback>
                <p:oleObj name="Equation" r:id="rId3" imgW="812520" imgH="26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43200"/>
                        <a:ext cx="2411413" cy="99060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381000" y="1143000"/>
            <a:ext cx="8610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The frequency about which the pass band is centered is called the </a:t>
            </a:r>
            <a:r>
              <a:rPr lang="en-US" sz="22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center frequency</a:t>
            </a:r>
            <a:r>
              <a:rPr lang="en-US" sz="2200">
                <a:solidFill>
                  <a:srgbClr val="FF0066"/>
                </a:solidFill>
                <a:latin typeface="Tahoma" charset="0"/>
                <a:cs typeface="Arial" charset="0"/>
              </a:rPr>
              <a:t>,</a:t>
            </a:r>
            <a:r>
              <a:rPr lang="en-US" sz="2200" i="1">
                <a:solidFill>
                  <a:srgbClr val="FF0066"/>
                </a:solidFill>
                <a:latin typeface="Tahoma" charset="0"/>
                <a:cs typeface="Arial" charset="0"/>
              </a:rPr>
              <a:t> </a:t>
            </a:r>
            <a:r>
              <a:rPr lang="en-US" sz="22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f</a:t>
            </a:r>
            <a:r>
              <a:rPr lang="en-US" sz="2200" b="1" i="1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o</a:t>
            </a:r>
            <a:r>
              <a:rPr lang="en-US" sz="2200">
                <a:solidFill>
                  <a:srgbClr val="FF0066"/>
                </a:solidFill>
                <a:latin typeface="Tahoma" charset="0"/>
                <a:cs typeface="Arial" charset="0"/>
              </a:rPr>
              <a:t> 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and defined as the geometric mean of the critical frequencies.</a:t>
            </a:r>
            <a:r>
              <a:rPr lang="en-US" sz="2200" i="1">
                <a:solidFill>
                  <a:srgbClr val="1C1C1C"/>
                </a:solidFill>
                <a:latin typeface="Tahoma" charset="0"/>
                <a:cs typeface="Arial" charset="0"/>
              </a:rPr>
              <a:t> </a:t>
            </a:r>
            <a:endParaRPr lang="en-US" sz="2200">
              <a:solidFill>
                <a:srgbClr val="1C1C1C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The </a:t>
            </a:r>
            <a:r>
              <a:rPr lang="en-US" sz="24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quality factor (Q)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of a band-pass filter is the ratio of the center frequency to the bandwidth.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3352800" y="1447800"/>
          <a:ext cx="16764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583920" imgH="393480" progId="Equation.3">
                  <p:embed/>
                </p:oleObj>
              </mc:Choice>
              <mc:Fallback>
                <p:oleObj name="Equation" r:id="rId3" imgW="5839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447800"/>
                        <a:ext cx="1676400" cy="113030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304800" y="42672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 The quality factor (Q) can also be expressed in terms of the damping factor (DF) of the filter as :</a:t>
            </a:r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3505200" y="5334000"/>
          <a:ext cx="1603375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5" imgW="558720" imgH="393480" progId="Equation.3">
                  <p:embed/>
                </p:oleObj>
              </mc:Choice>
              <mc:Fallback>
                <p:oleObj name="Equation" r:id="rId5" imgW="55872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334000"/>
                        <a:ext cx="1603375" cy="113030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304800" y="2819400"/>
            <a:ext cx="8610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 The higher value of Q, the narrower the bandwidth and the better the selectivity for a given value of </a:t>
            </a:r>
            <a:r>
              <a:rPr lang="en-US" altLang="en-US" sz="2400" i="1">
                <a:solidFill>
                  <a:srgbClr val="1C1C1C"/>
                </a:solidFill>
                <a:latin typeface="Tahoma" panose="020B0604030504040204" pitchFamily="34" charset="0"/>
              </a:rPr>
              <a:t>f</a:t>
            </a:r>
            <a:r>
              <a:rPr lang="en-US" altLang="en-US" sz="2400" i="1" baseline="-25000">
                <a:solidFill>
                  <a:srgbClr val="1C1C1C"/>
                </a:solidFill>
                <a:latin typeface="Tahoma" panose="020B0604030504040204" pitchFamily="34" charset="0"/>
              </a:rPr>
              <a:t>o.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i="1" baseline="-25000">
                <a:solidFill>
                  <a:srgbClr val="1C1C1C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(Q&gt;10) as a narrow-band or (Q&lt;10) as a wide-band</a:t>
            </a:r>
            <a:endParaRPr lang="en-US" altLang="en-US">
              <a:solidFill>
                <a:srgbClr val="1C1C1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4800600"/>
            <a:ext cx="2906305" cy="1944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4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426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Band-Stop Filter Response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4495800" y="1066800"/>
            <a:ext cx="4648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 Band-stop filter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is a filter which its operation is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opposite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to that of the band-pass filter because the frequencies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within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the bandwidth are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rejected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, and the frequencies above </a:t>
            </a:r>
            <a:r>
              <a:rPr lang="en-US" sz="2400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f</a:t>
            </a:r>
            <a:r>
              <a:rPr lang="en-US" sz="2400" i="1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c1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and </a:t>
            </a:r>
            <a:r>
              <a:rPr lang="en-US" sz="2400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f</a:t>
            </a:r>
            <a:r>
              <a:rPr lang="en-US" sz="2400" i="1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c2</a:t>
            </a:r>
            <a:r>
              <a:rPr lang="en-US" sz="2400" i="1">
                <a:solidFill>
                  <a:srgbClr val="FF0066"/>
                </a:solidFill>
                <a:latin typeface="Tahoma" charset="0"/>
                <a:cs typeface="Arial" charset="0"/>
              </a:rPr>
              <a:t> 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are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passed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.</a:t>
            </a:r>
          </a:p>
        </p:txBody>
      </p:sp>
      <p:pic>
        <p:nvPicPr>
          <p:cNvPr id="32772" name="Picture 6" descr="fg15_00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038600" cy="317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0" y="3962400"/>
            <a:ext cx="449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C1C1C"/>
                </a:solidFill>
                <a:latin typeface="Tahoma" panose="020B0604030504040204" pitchFamily="34" charset="0"/>
              </a:rPr>
              <a:t>Actual response</a:t>
            </a:r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4495800" y="3810000"/>
            <a:ext cx="4038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For the band-stop filter, the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bandwidth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is a band of frequencies between the 3 dB points, just as in the case of the band-pass filter response. </a:t>
            </a:r>
          </a:p>
        </p:txBody>
      </p:sp>
      <p:pic>
        <p:nvPicPr>
          <p:cNvPr id="32775" name="Picture 10"/>
          <p:cNvPicPr>
            <a:picLocks noChangeAspect="1" noChangeArrowheads="1"/>
          </p:cNvPicPr>
          <p:nvPr/>
        </p:nvPicPr>
        <p:blipFill>
          <a:blip r:embed="rId3">
            <a:lum bright="-12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2171700" cy="232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1905000" y="6172200"/>
            <a:ext cx="449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C1C1C"/>
                </a:solidFill>
                <a:latin typeface="Tahoma" panose="020B0604030504040204" pitchFamily="34" charset="0"/>
              </a:rPr>
              <a:t>Ideal 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4"/>
          <p:cNvSpPr>
            <a:spLocks noChangeArrowheads="1" noChangeShapeType="1" noTextEdit="1"/>
          </p:cNvSpPr>
          <p:nvPr/>
        </p:nvSpPr>
        <p:spPr bwMode="auto">
          <a:xfrm>
            <a:off x="1828800" y="381000"/>
            <a:ext cx="5791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FILTER RESPONSE CHARACTERISTICS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70866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95300" indent="-49530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There are </a:t>
            </a:r>
            <a:r>
              <a:rPr lang="en-US" sz="2200" b="1">
                <a:solidFill>
                  <a:srgbClr val="FF0066"/>
                </a:solidFill>
                <a:latin typeface="Tahoma" charset="0"/>
                <a:cs typeface="Arial" charset="0"/>
              </a:rPr>
              <a:t>3</a:t>
            </a:r>
            <a:r>
              <a:rPr lang="en-US" sz="2200">
                <a:solidFill>
                  <a:srgbClr val="FF0066"/>
                </a:solidFill>
                <a:latin typeface="Tahoma" charset="0"/>
                <a:cs typeface="Arial" charset="0"/>
              </a:rPr>
              <a:t> </a:t>
            </a:r>
            <a:r>
              <a:rPr lang="en-US" sz="2200">
                <a:latin typeface="Tahoma" charset="0"/>
                <a:cs typeface="Arial" charset="0"/>
              </a:rPr>
              <a:t>c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haracteristics of filter response :</a:t>
            </a:r>
          </a:p>
          <a:p>
            <a:pPr marL="495300" indent="-495300" eaLnBrk="1" hangingPunct="1">
              <a:spcBef>
                <a:spcPct val="50000"/>
              </a:spcBef>
              <a:defRPr/>
            </a:pP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Arial" charset="0"/>
              </a:rPr>
              <a:t>i)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Arial" charset="0"/>
              </a:rPr>
              <a:t> 	</a:t>
            </a:r>
            <a:r>
              <a:rPr lang="en-US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Butterworth 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characteristic</a:t>
            </a:r>
          </a:p>
          <a:p>
            <a:pPr marL="495300" indent="-495300" eaLnBrk="1" hangingPunct="1">
              <a:spcBef>
                <a:spcPct val="50000"/>
              </a:spcBef>
              <a:defRPr/>
            </a:pPr>
            <a:r>
              <a:rPr 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cs typeface="Arial" charset="0"/>
              </a:rPr>
              <a:t>ii)	</a:t>
            </a:r>
            <a:r>
              <a:rPr lang="en-US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Chebyshev 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characteristic</a:t>
            </a:r>
          </a:p>
          <a:p>
            <a:pPr marL="495300" indent="-495300" eaLnBrk="1" hangingPunct="1">
              <a:spcBef>
                <a:spcPct val="50000"/>
              </a:spcBef>
              <a:defRPr/>
            </a:pPr>
            <a:r>
              <a:rPr lang="en-US" sz="2200">
                <a:latin typeface="Tahoma" charset="0"/>
                <a:cs typeface="Arial" charset="0"/>
              </a:rPr>
              <a:t>iii)	</a:t>
            </a:r>
            <a:r>
              <a:rPr lang="en-US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Bessel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characteristic.</a:t>
            </a:r>
          </a:p>
          <a:p>
            <a:pPr marL="495300" indent="-495300" eaLnBrk="1" hangingPunct="1">
              <a:spcBef>
                <a:spcPct val="50000"/>
              </a:spcBef>
              <a:defRPr/>
            </a:pPr>
            <a:endParaRPr lang="en-US" sz="2200">
              <a:solidFill>
                <a:srgbClr val="1C1C1C"/>
              </a:solidFill>
              <a:latin typeface="Tahoma" charset="0"/>
              <a:cs typeface="Arial" charset="0"/>
            </a:endParaRPr>
          </a:p>
          <a:p>
            <a:pPr marL="495300" indent="-495300" eaLnBrk="1" hangingPunct="1">
              <a:spcBef>
                <a:spcPct val="50000"/>
              </a:spcBef>
              <a:defRPr/>
            </a:pPr>
            <a:endParaRPr lang="en-US" sz="2200">
              <a:solidFill>
                <a:srgbClr val="1C1C1C"/>
              </a:solidFill>
              <a:latin typeface="Tahoma" charset="0"/>
              <a:cs typeface="Arial" charset="0"/>
            </a:endParaRPr>
          </a:p>
        </p:txBody>
      </p:sp>
      <p:pic>
        <p:nvPicPr>
          <p:cNvPr id="33796" name="Picture 6" descr="fg15_00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810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228600" y="5867400"/>
            <a:ext cx="891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 Each of the characteristics is identified by the </a:t>
            </a:r>
            <a:r>
              <a:rPr lang="en-US" altLang="en-US" sz="2200">
                <a:solidFill>
                  <a:srgbClr val="FF0066"/>
                </a:solidFill>
                <a:latin typeface="Tahoma" panose="020B0604030504040204" pitchFamily="34" charset="0"/>
              </a:rPr>
              <a:t>shape of the response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200">
                <a:solidFill>
                  <a:srgbClr val="FF0066"/>
                </a:solidFill>
                <a:latin typeface="Tahoma" panose="020B0604030504040204" pitchFamily="34" charset="0"/>
              </a:rPr>
              <a:t>    curve</a:t>
            </a: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4800600" y="5181600"/>
            <a:ext cx="434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1C1C1C"/>
                </a:solidFill>
                <a:latin typeface="Tahoma" panose="020B0604030504040204" pitchFamily="34" charset="0"/>
              </a:rPr>
              <a:t>Comparative plots of three types of filter response characteristics.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fg15_00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4191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228600" y="1600200"/>
            <a:ext cx="48006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defRPr/>
            </a:pPr>
            <a:endParaRPr lang="en-US" sz="2200">
              <a:solidFill>
                <a:srgbClr val="1C1C1C"/>
              </a:solidFill>
              <a:latin typeface="Tahoma" charset="0"/>
              <a:cs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Filter response is characterized by       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20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  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flat amplitude response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in the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  passband.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200">
              <a:solidFill>
                <a:srgbClr val="1C1C1C"/>
              </a:solidFill>
              <a:latin typeface="Tahoma" charset="0"/>
              <a:cs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Provides a roll-off rate of -20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  dB/decade/pole.</a:t>
            </a:r>
          </a:p>
          <a:p>
            <a:pPr eaLnBrk="1" hangingPunct="1">
              <a:lnSpc>
                <a:spcPct val="75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2200">
              <a:solidFill>
                <a:srgbClr val="1C1C1C"/>
              </a:solidFill>
              <a:latin typeface="Tahoma" charset="0"/>
              <a:cs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Filters with the Butterworth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  response are normally used when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  all frequencies in the passband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  must have the </a:t>
            </a:r>
            <a:r>
              <a:rPr lang="en-US" sz="22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same gain</a:t>
            </a:r>
            <a:r>
              <a:rPr lang="en-US" sz="2200">
                <a:solidFill>
                  <a:srgbClr val="FF0066"/>
                </a:solidFill>
                <a:latin typeface="Tahoma" charset="0"/>
                <a:cs typeface="Arial" charset="0"/>
              </a:rPr>
              <a:t>.</a:t>
            </a:r>
          </a:p>
        </p:txBody>
      </p:sp>
      <p:sp>
        <p:nvSpPr>
          <p:cNvPr id="34820" name="WordArt 6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426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Butterwoth Characteristic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4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426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Chebyshev Characteristic</a:t>
            </a:r>
          </a:p>
        </p:txBody>
      </p:sp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0" y="1371600"/>
            <a:ext cx="48006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2200">
              <a:solidFill>
                <a:srgbClr val="1C1C1C"/>
              </a:solidFill>
              <a:latin typeface="Tahoma" charset="0"/>
              <a:cs typeface="Arial" charset="0"/>
            </a:endParaRPr>
          </a:p>
          <a:p>
            <a:pPr eaLnBrk="1" hangingPunct="1">
              <a:lnSpc>
                <a:spcPct val="75000"/>
              </a:lnSpc>
              <a:defRPr/>
            </a:pPr>
            <a:endParaRPr lang="en-US" sz="2200">
              <a:solidFill>
                <a:srgbClr val="1C1C1C"/>
              </a:solidFill>
              <a:latin typeface="Tahoma" charset="0"/>
              <a:cs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  Filter response is characterized   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     by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overshoot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or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ripples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in the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     passband.</a:t>
            </a:r>
          </a:p>
          <a:p>
            <a:pPr eaLnBrk="1" hangingPunct="1">
              <a:lnSpc>
                <a:spcPct val="7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200">
              <a:solidFill>
                <a:srgbClr val="1C1C1C"/>
              </a:solidFill>
              <a:latin typeface="Tahoma" charset="0"/>
              <a:cs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  Provides a roll-off rate greater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     than -20 dB/decade/pole.</a:t>
            </a:r>
          </a:p>
          <a:p>
            <a:pPr eaLnBrk="1" hangingPunct="1">
              <a:lnSpc>
                <a:spcPct val="75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200">
              <a:solidFill>
                <a:srgbClr val="1C1C1C"/>
              </a:solidFill>
              <a:latin typeface="Tahoma" charset="0"/>
              <a:cs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  Filters with the Chebyshev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     response can be implemented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     with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fewer poles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and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less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      complex circuitry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for a given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     roll-off rate</a:t>
            </a:r>
          </a:p>
        </p:txBody>
      </p:sp>
      <p:pic>
        <p:nvPicPr>
          <p:cNvPr id="35844" name="Picture 6" descr="fg15_00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9624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407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4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22960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en-US" sz="2200">
                <a:latin typeface="Tahoma" charset="0"/>
                <a:cs typeface="Arial" charset="0"/>
              </a:rPr>
              <a:t> Filters are circuits that are capable of </a:t>
            </a:r>
            <a:r>
              <a:rPr lang="en-US" altLang="en-US" sz="2200" i="1">
                <a:latin typeface="Tahoma" charset="0"/>
                <a:cs typeface="Arial" charset="0"/>
              </a:rPr>
              <a:t>passing signals</a:t>
            </a:r>
            <a:r>
              <a:rPr lang="en-US" altLang="en-US" sz="2200">
                <a:latin typeface="Tahoma" charset="0"/>
                <a:cs typeface="Arial" charset="0"/>
              </a:rPr>
              <a:t> </a:t>
            </a:r>
            <a:r>
              <a:rPr lang="en-US" altLang="en-US" sz="2200" i="1">
                <a:latin typeface="Tahoma" charset="0"/>
                <a:cs typeface="Arial" charset="0"/>
              </a:rPr>
              <a:t>within a band</a:t>
            </a:r>
            <a:r>
              <a:rPr lang="en-US" altLang="en-US" sz="2200">
                <a:latin typeface="Tahoma" charset="0"/>
                <a:cs typeface="Arial" charset="0"/>
              </a:rPr>
              <a:t> of frequencies while </a:t>
            </a:r>
            <a:r>
              <a:rPr lang="en-US" altLang="en-US" sz="2200" i="1">
                <a:latin typeface="Tahoma" charset="0"/>
                <a:cs typeface="Arial" charset="0"/>
              </a:rPr>
              <a:t>rejecting or blocking</a:t>
            </a:r>
            <a:r>
              <a:rPr lang="en-US" altLang="en-US" sz="2200">
                <a:latin typeface="Tahoma" charset="0"/>
                <a:cs typeface="Arial" charset="0"/>
              </a:rPr>
              <a:t> signals of frequencies </a:t>
            </a:r>
            <a:r>
              <a:rPr lang="en-US" altLang="en-US" sz="2200" i="1">
                <a:latin typeface="Tahoma" charset="0"/>
                <a:cs typeface="Arial" charset="0"/>
              </a:rPr>
              <a:t>outside this band</a:t>
            </a:r>
            <a:r>
              <a:rPr lang="en-US" altLang="en-US" sz="2200">
                <a:latin typeface="Tahoma" charset="0"/>
                <a:cs typeface="Arial" charset="0"/>
              </a:rPr>
              <a:t>. This property of filters is also called “frequency selectivity”.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>
                <a:solidFill>
                  <a:srgbClr val="1C1C1C"/>
                </a:solidFill>
                <a:latin typeface="Arial" charset="0"/>
                <a:cs typeface="Arial" charset="0"/>
              </a:rPr>
              <a:t> 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Filter can be passive or active filter.</a:t>
            </a:r>
          </a:p>
          <a:p>
            <a:pPr>
              <a:defRPr/>
            </a:pPr>
            <a:endParaRPr lang="en-US" sz="2200">
              <a:solidFill>
                <a:srgbClr val="1C1C1C"/>
              </a:solidFill>
              <a:latin typeface="Tahoma" charset="0"/>
              <a:cs typeface="Arial" charset="0"/>
            </a:endParaRPr>
          </a:p>
          <a:p>
            <a:pPr>
              <a:defRPr/>
            </a:pPr>
            <a:r>
              <a:rPr lang="en-US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Passive filters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: The circuits built using RC, RL, or RLC circuits.</a:t>
            </a:r>
          </a:p>
          <a:p>
            <a:pPr>
              <a:defRPr/>
            </a:pPr>
            <a:endParaRPr lang="en-US" sz="2200">
              <a:solidFill>
                <a:srgbClr val="1C1C1C"/>
              </a:solidFill>
              <a:latin typeface="Tahoma" charset="0"/>
              <a:cs typeface="Arial" charset="0"/>
            </a:endParaRPr>
          </a:p>
          <a:p>
            <a:pPr>
              <a:defRPr/>
            </a:pPr>
            <a:r>
              <a:rPr lang="en-US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Active filters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 : The circuits that employ one or more </a:t>
            </a:r>
          </a:p>
          <a:p>
            <a:pPr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		    op-amps in the design an addition to </a:t>
            </a:r>
          </a:p>
          <a:p>
            <a:pPr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                        resistors and capacitors</a:t>
            </a:r>
            <a:endParaRPr lang="en-US" altLang="en-US" sz="2200">
              <a:solidFill>
                <a:srgbClr val="1C1C1C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426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Bessel Characteristic</a:t>
            </a:r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304800" y="1981200"/>
            <a:ext cx="52578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2200">
              <a:solidFill>
                <a:srgbClr val="1C1C1C"/>
              </a:solidFill>
              <a:latin typeface="Tahoma" charset="0"/>
              <a:cs typeface="Arial" charset="0"/>
            </a:endParaRPr>
          </a:p>
          <a:p>
            <a:pPr eaLnBrk="1" hangingPunct="1">
              <a:lnSpc>
                <a:spcPct val="75000"/>
              </a:lnSpc>
              <a:defRPr/>
            </a:pPr>
            <a:endParaRPr lang="en-US" sz="2200">
              <a:solidFill>
                <a:srgbClr val="1C1C1C"/>
              </a:solidFill>
              <a:latin typeface="Tahoma" charset="0"/>
              <a:cs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Filter response is characterized by a   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   linear characteristic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, meaning that the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  phase shift increases linearly with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  frequency.</a:t>
            </a:r>
          </a:p>
          <a:p>
            <a:pPr eaLnBrk="1" hangingPunct="1">
              <a:lnSpc>
                <a:spcPct val="7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200">
              <a:solidFill>
                <a:srgbClr val="1C1C1C"/>
              </a:solidFill>
              <a:latin typeface="Tahoma" charset="0"/>
              <a:cs typeface="Arial" charset="0"/>
            </a:endParaRPr>
          </a:p>
          <a:p>
            <a:pPr eaLnBrk="1" hangingPunct="1">
              <a:lnSpc>
                <a:spcPct val="75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Filters with the Bessel response are </a:t>
            </a:r>
          </a:p>
          <a:p>
            <a:pPr eaLnBrk="1" hangingPunct="1">
              <a:lnSpc>
                <a:spcPct val="7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  used for filtering pulse waveforms </a:t>
            </a:r>
          </a:p>
          <a:p>
            <a:pPr eaLnBrk="1" hangingPunct="1">
              <a:lnSpc>
                <a:spcPct val="7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  without distorting the shape of  </a:t>
            </a:r>
          </a:p>
          <a:p>
            <a:pPr eaLnBrk="1" hangingPunct="1">
              <a:lnSpc>
                <a:spcPct val="7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  waveform.</a:t>
            </a:r>
          </a:p>
        </p:txBody>
      </p:sp>
      <p:pic>
        <p:nvPicPr>
          <p:cNvPr id="36868" name="Picture 6" descr="fg15_00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429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0" y="1066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The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damping factor (DF)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of an active filter determines which   response characteristic the filter exhibits. </a:t>
            </a:r>
          </a:p>
        </p:txBody>
      </p:sp>
      <p:pic>
        <p:nvPicPr>
          <p:cNvPr id="6148" name="Picture 5" descr="fg15_00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2672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228600" y="1981200"/>
            <a:ext cx="41910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This active filter consists of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an amplifier</a:t>
            </a:r>
            <a:r>
              <a:rPr lang="en-US" sz="2200">
                <a:latin typeface="Tahoma" charset="0"/>
                <a:cs typeface="Arial" charset="0"/>
              </a:rPr>
              <a:t>,</a:t>
            </a:r>
            <a:r>
              <a:rPr lang="en-US" sz="2200">
                <a:solidFill>
                  <a:srgbClr val="FF0066"/>
                </a:solidFill>
                <a:latin typeface="Tahoma" charset="0"/>
                <a:cs typeface="Arial" charset="0"/>
              </a:rPr>
              <a:t>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a negative feedback circuit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and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RC circuit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. 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The amplifier and feedback are connected in a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non-inverting configuration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DF is determined by the negative feedback and defined as : </a:t>
            </a: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1371600" y="5334000"/>
          <a:ext cx="24384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4" imgW="812520" imgH="431640" progId="Equation.3">
                  <p:embed/>
                </p:oleObj>
              </mc:Choice>
              <mc:Fallback>
                <p:oleObj name="Equation" r:id="rId4" imgW="81252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334000"/>
                        <a:ext cx="2438400" cy="117475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WordArt 8"/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5791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DAMPING FACTOR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4572000" y="5486400"/>
            <a:ext cx="434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1C1C1C"/>
                </a:solidFill>
                <a:latin typeface="Tahoma" panose="020B0604030504040204" pitchFamily="34" charset="0"/>
              </a:rPr>
              <a:t>General diagram of active filter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91440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The value of DF required to produce a desired response characteristics depends on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order</a:t>
            </a:r>
            <a:r>
              <a:rPr lang="en-US" sz="220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 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(number of poles) of the filter.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>
                <a:latin typeface="Tahoma" charset="0"/>
                <a:cs typeface="Arial" charset="0"/>
              </a:rPr>
              <a:t> A pole (single pole) is simply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one resistor</a:t>
            </a:r>
            <a:r>
              <a:rPr lang="en-US" sz="2200">
                <a:latin typeface="Tahoma" charset="0"/>
                <a:cs typeface="Arial" charset="0"/>
              </a:rPr>
              <a:t> and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one capacitor</a:t>
            </a:r>
            <a:r>
              <a:rPr lang="en-US" sz="2200">
                <a:latin typeface="Tahoma" charset="0"/>
                <a:cs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>
                <a:latin typeface="Tahoma" charset="0"/>
                <a:cs typeface="Arial" charset="0"/>
              </a:rPr>
              <a:t> The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more poles</a:t>
            </a:r>
            <a:r>
              <a:rPr lang="en-US" sz="2200">
                <a:latin typeface="Tahoma" charset="0"/>
                <a:cs typeface="Arial" charset="0"/>
              </a:rPr>
              <a:t> filter has, the faster its roll-off rate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200"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4"/>
          <p:cNvSpPr>
            <a:spLocks noChangeArrowheads="1" noChangeShapeType="1" noTextEdit="1"/>
          </p:cNvSpPr>
          <p:nvPr/>
        </p:nvSpPr>
        <p:spPr bwMode="auto">
          <a:xfrm>
            <a:off x="1371600" y="0"/>
            <a:ext cx="640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CRITICAL FREQUENCY AND ROLL-OFF RATE</a:t>
            </a: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304800" y="4191000"/>
            <a:ext cx="88392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The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critical frequency</a:t>
            </a:r>
            <a:r>
              <a:rPr lang="en-US" sz="2400">
                <a:solidFill>
                  <a:srgbClr val="FF0066"/>
                </a:solidFill>
                <a:latin typeface="Tahoma" charset="0"/>
                <a:cs typeface="Arial" charset="0"/>
              </a:rPr>
              <a:t>,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f</a:t>
            </a:r>
            <a:r>
              <a:rPr lang="en-US" sz="2400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c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is determined by the values of </a:t>
            </a:r>
            <a:r>
              <a:rPr lang="en-US" sz="2400" b="1">
                <a:solidFill>
                  <a:srgbClr val="FF0066"/>
                </a:solidFill>
                <a:latin typeface="Tahoma" charset="0"/>
                <a:cs typeface="Arial" charset="0"/>
              </a:rPr>
              <a:t>R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   and </a:t>
            </a:r>
            <a:r>
              <a:rPr lang="en-US" sz="2400" b="1">
                <a:solidFill>
                  <a:srgbClr val="FF0066"/>
                </a:solidFill>
                <a:latin typeface="Tahoma" charset="0"/>
                <a:cs typeface="Arial" charset="0"/>
              </a:rPr>
              <a:t>C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in the  frequency-selective RC circuit. 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Each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RC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set of filter components represents a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pole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Greater roll-off rates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can be achieved with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more poles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Each pole represents a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-20dB/decade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increase in roll-off.</a:t>
            </a:r>
          </a:p>
        </p:txBody>
      </p:sp>
      <p:pic>
        <p:nvPicPr>
          <p:cNvPr id="38916" name="Picture 6" descr="fg15_00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41910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10"/>
          <p:cNvSpPr txBox="1">
            <a:spLocks noChangeArrowheads="1"/>
          </p:cNvSpPr>
          <p:nvPr/>
        </p:nvSpPr>
        <p:spPr bwMode="auto">
          <a:xfrm>
            <a:off x="1752600" y="38100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One-pole (first-order) low-pass filter.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 For a single-pole (first-order) filter, the critical frequency is :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3200400" y="2209800"/>
          <a:ext cx="243840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749160" imgH="431640" progId="Equation.3">
                  <p:embed/>
                </p:oleObj>
              </mc:Choice>
              <mc:Fallback>
                <p:oleObj name="Equation" r:id="rId3" imgW="74916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209800"/>
                        <a:ext cx="2438400" cy="1406525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52400" y="41910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 The above formula can be used for both low-pass and high-pass filters.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0" y="457200"/>
            <a:ext cx="94488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The number of poles determines the roll-off rate of the filter. For example, a Butterworth response produces -20dB/decade/pole.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This means that: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>
              <a:solidFill>
                <a:srgbClr val="1C1C1C"/>
              </a:solidFill>
              <a:latin typeface="Tahoma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23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 One-pole (first-order)</a:t>
            </a:r>
            <a:r>
              <a:rPr lang="en-US" sz="2300">
                <a:solidFill>
                  <a:srgbClr val="1C1C1C"/>
                </a:solidFill>
                <a:latin typeface="Comic Sans MS" pitchFamily="66" charset="0"/>
                <a:cs typeface="Arial" charset="0"/>
              </a:rPr>
              <a:t> filter has a roll-off of -20 dB/decade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23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 Two-pole (second-order)</a:t>
            </a:r>
            <a:r>
              <a:rPr lang="en-US" sz="2300">
                <a:solidFill>
                  <a:srgbClr val="1C1C1C"/>
                </a:solidFill>
                <a:latin typeface="Comic Sans MS" pitchFamily="66" charset="0"/>
                <a:cs typeface="Arial" charset="0"/>
              </a:rPr>
              <a:t> filter has a roll-off of -40 dB/decade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230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 Three-pole (third-order)</a:t>
            </a:r>
            <a:r>
              <a:rPr lang="en-US" sz="2300">
                <a:solidFill>
                  <a:srgbClr val="1C1C1C"/>
                </a:solidFill>
                <a:latin typeface="Comic Sans MS" pitchFamily="66" charset="0"/>
                <a:cs typeface="Arial" charset="0"/>
              </a:rPr>
              <a:t> filter has a roll-off of -60 dB/decade</a:t>
            </a:r>
          </a:p>
        </p:txBody>
      </p:sp>
      <p:pic>
        <p:nvPicPr>
          <p:cNvPr id="39939" name="Picture 5" descr="fg15_00100"/>
          <p:cNvPicPr>
            <a:picLocks noChangeAspect="1" noChangeArrowheads="1"/>
          </p:cNvPicPr>
          <p:nvPr/>
        </p:nvPicPr>
        <p:blipFill>
          <a:blip r:embed="rId2">
            <a:lum bright="-12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t="49091" r="36983" b="9091"/>
          <a:stretch>
            <a:fillRect/>
          </a:stretch>
        </p:blipFill>
        <p:spPr bwMode="auto">
          <a:xfrm>
            <a:off x="2438400" y="36576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304800" y="641350"/>
            <a:ext cx="861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The number of filter poles can be increased by </a:t>
            </a:r>
            <a:r>
              <a:rPr lang="en-US" sz="2400" b="1" i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cascading</a:t>
            </a:r>
            <a:r>
              <a:rPr lang="en-US" sz="2400">
                <a:solidFill>
                  <a:srgbClr val="FF0066"/>
                </a:solidFill>
                <a:latin typeface="Tahoma" charset="0"/>
                <a:cs typeface="Arial" charset="0"/>
              </a:rPr>
              <a:t>.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To obtain a filter with three poles, cascade a two-pole with one-pole filters.</a:t>
            </a:r>
          </a:p>
        </p:txBody>
      </p:sp>
      <p:pic>
        <p:nvPicPr>
          <p:cNvPr id="40963" name="Picture 5" descr="fg15_00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63763"/>
            <a:ext cx="8683625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719138" y="51816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Three-pole (third-order) low-pass filter.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8610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Advantages of active filters over passive filters (R, L, and C </a:t>
            </a:r>
          </a:p>
          <a:p>
            <a:pPr marL="342900" indent="-342900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elements only):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By containing the op-amp, active filters can be designed to  provide required gain, and hence </a:t>
            </a: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no signal attenuation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as the signal passes through the filter.</a:t>
            </a: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2.</a:t>
            </a:r>
            <a:r>
              <a:rPr 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 </a:t>
            </a: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No loading problem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, due to the high input impedance of the op-amp prevents excessive loading of the driving source, and the low output impedance of the op-amp prevents the filter from being affected by the load that it is driving.</a:t>
            </a: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3.</a:t>
            </a:r>
            <a:r>
              <a:rPr lang="en-US" sz="2400" b="1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 </a:t>
            </a:r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Easy to adjust over a wide frequency range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without altering the desired response.</a:t>
            </a:r>
          </a:p>
        </p:txBody>
      </p:sp>
      <p:sp>
        <p:nvSpPr>
          <p:cNvPr id="41987" name="WordArt 5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40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ACTIVE LOW-PASS 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4" descr="fg15_00100"/>
          <p:cNvPicPr>
            <a:picLocks noChangeAspect="1" noChangeArrowheads="1"/>
          </p:cNvPicPr>
          <p:nvPr/>
        </p:nvPicPr>
        <p:blipFill>
          <a:blip r:embed="rId3">
            <a:lum bright="-12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8" t="21819" r="2959" b="52727"/>
          <a:stretch>
            <a:fillRect/>
          </a:stretch>
        </p:blipFill>
        <p:spPr bwMode="auto">
          <a:xfrm>
            <a:off x="457200" y="1828800"/>
            <a:ext cx="4111625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6324600" y="5791200"/>
          <a:ext cx="15240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4" imgW="723600" imgH="393480" progId="Equation.3">
                  <p:embed/>
                </p:oleObj>
              </mc:Choice>
              <mc:Fallback>
                <p:oleObj name="Equation" r:id="rId4" imgW="7236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791200"/>
                        <a:ext cx="1524000" cy="830263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6324600" y="2819400"/>
          <a:ext cx="12192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6" imgW="469800" imgH="228600" progId="Equation.3">
                  <p:embed/>
                </p:oleObj>
              </mc:Choice>
              <mc:Fallback>
                <p:oleObj name="Equation" r:id="rId6" imgW="4698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819400"/>
                        <a:ext cx="1219200" cy="563563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85800" y="1066800"/>
            <a:ext cx="7772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 Figure below shows the basic Low-Pass filter circuit</a:t>
            </a:r>
            <a:endParaRPr lang="en-US" altLang="en-US" sz="2200" b="1" i="1">
              <a:latin typeface="Tahoma" panose="020B0604030504040204" pitchFamily="34" charset="0"/>
            </a:endParaRPr>
          </a:p>
        </p:txBody>
      </p:sp>
      <p:graphicFrame>
        <p:nvGraphicFramePr>
          <p:cNvPr id="8196" name="Object 8"/>
          <p:cNvGraphicFramePr>
            <a:graphicFrameLocks noChangeAspect="1"/>
          </p:cNvGraphicFramePr>
          <p:nvPr/>
        </p:nvGraphicFramePr>
        <p:xfrm>
          <a:off x="6324600" y="4495800"/>
          <a:ext cx="12954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8" imgW="685800" imgH="431640" progId="Equation.3">
                  <p:embed/>
                </p:oleObj>
              </mc:Choice>
              <mc:Fallback>
                <p:oleObj name="Equation" r:id="rId8" imgW="68580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495800"/>
                        <a:ext cx="1295400" cy="815975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9"/>
          <p:cNvGraphicFramePr>
            <a:graphicFrameLocks noChangeAspect="1"/>
          </p:cNvGraphicFramePr>
          <p:nvPr/>
        </p:nvGraphicFramePr>
        <p:xfrm>
          <a:off x="6324600" y="3505200"/>
          <a:ext cx="1219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10" imgW="583920" imgH="431640" progId="Equation.3">
                  <p:embed/>
                </p:oleObj>
              </mc:Choice>
              <mc:Fallback>
                <p:oleObj name="Equation" r:id="rId10" imgW="58392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505200"/>
                        <a:ext cx="1219200" cy="90170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4953000" y="1828800"/>
            <a:ext cx="40386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latin typeface="Tahoma" panose="020B0604030504040204" pitchFamily="34" charset="0"/>
              </a:rPr>
              <a:t>At critical frequency, </a:t>
            </a:r>
          </a:p>
          <a:p>
            <a:pPr>
              <a:spcBef>
                <a:spcPct val="50000"/>
              </a:spcBef>
            </a:pPr>
            <a:r>
              <a:rPr lang="en-US" altLang="en-US" sz="2200">
                <a:latin typeface="Tahoma" panose="020B0604030504040204" pitchFamily="34" charset="0"/>
              </a:rPr>
              <a:t>Resistance  = reactance</a:t>
            </a:r>
            <a:endParaRPr lang="en-US" altLang="en-US" sz="2200" b="1" i="1">
              <a:latin typeface="Tahoma" panose="020B0604030504040204" pitchFamily="34" charset="0"/>
            </a:endParaRP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5334000" y="5410200"/>
            <a:ext cx="29416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So, critical frequency 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4"/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457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Single-Pole Filter</a:t>
            </a:r>
          </a:p>
        </p:txBody>
      </p:sp>
      <p:pic>
        <p:nvPicPr>
          <p:cNvPr id="43011" name="Picture 5" descr="fg15_00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91540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0" y="464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Single-pole active low-pass filter and response curve.</a:t>
            </a:r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304800" y="54102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 This filter provides a roll-off rate of -20 dB/decade above the critical frequency.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842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400" b="1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Advantages of Active Filters over Passive Filters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38200" y="2438400"/>
            <a:ext cx="7696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Active filters can be designed to provide required gain, and hence no attenuation as in the case of passive filters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No loading problem, because of high input resistance and low output resistance of op-amp.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Active Filters are cost effective as a wide variety of economical op-amps are available.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610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 The op-amp in single-pole filter is connected as a noninverting amplifier with the closed-loop voltage gain in the passband is set by the values of R</a:t>
            </a:r>
            <a:r>
              <a:rPr lang="en-US" altLang="en-US" sz="2400" baseline="-25000">
                <a:solidFill>
                  <a:srgbClr val="1C1C1C"/>
                </a:solidFill>
                <a:latin typeface="Tahoma" panose="020B0604030504040204" pitchFamily="34" charset="0"/>
              </a:rPr>
              <a:t>1</a:t>
            </a: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 and R</a:t>
            </a:r>
            <a:r>
              <a:rPr lang="en-US" altLang="en-US" sz="2400" baseline="-25000">
                <a:solidFill>
                  <a:srgbClr val="1C1C1C"/>
                </a:solidFill>
                <a:latin typeface="Tahoma" panose="020B0604030504040204" pitchFamily="34" charset="0"/>
              </a:rPr>
              <a:t>2 </a:t>
            </a: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:</a:t>
            </a: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3276600" y="2057400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3" imgW="927000" imgH="431640" progId="Equation.3">
                  <p:embed/>
                </p:oleObj>
              </mc:Choice>
              <mc:Fallback>
                <p:oleObj name="Equation" r:id="rId3" imgW="927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57400"/>
                        <a:ext cx="2286000" cy="91440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33400" y="32766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 The critical frequency of the single-pole filter is :</a:t>
            </a:r>
          </a:p>
        </p:txBody>
      </p:sp>
      <p:graphicFrame>
        <p:nvGraphicFramePr>
          <p:cNvPr id="9219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3124200" y="4419600"/>
          <a:ext cx="2362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5" imgW="723600" imgH="393480" progId="Equation.3">
                  <p:embed/>
                </p:oleObj>
              </mc:Choice>
              <mc:Fallback>
                <p:oleObj name="Equation" r:id="rId5" imgW="72360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19600"/>
                        <a:ext cx="2362200" cy="106680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4"/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4800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Sallen-Key Low-Pass Filter</a:t>
            </a: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214313" y="1158875"/>
            <a:ext cx="89296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3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 Sallen-Key</a:t>
            </a:r>
            <a:r>
              <a:rPr lang="en-US" sz="2300">
                <a:solidFill>
                  <a:srgbClr val="1C1C1C"/>
                </a:solidFill>
                <a:latin typeface="Tahoma" charset="0"/>
                <a:cs typeface="Arial" charset="0"/>
              </a:rPr>
              <a:t> is one of the most common configurations for a </a:t>
            </a:r>
            <a:r>
              <a:rPr lang="en-US" sz="23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second order</a:t>
            </a:r>
            <a:r>
              <a:rPr lang="en-US" sz="2300">
                <a:solidFill>
                  <a:srgbClr val="1C1C1C"/>
                </a:solidFill>
                <a:latin typeface="Tahoma" charset="0"/>
                <a:cs typeface="Arial" charset="0"/>
              </a:rPr>
              <a:t> (two-pole) filter.  </a:t>
            </a:r>
          </a:p>
        </p:txBody>
      </p:sp>
      <p:pic>
        <p:nvPicPr>
          <p:cNvPr id="44036" name="Picture 6" descr="fg15_0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7244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685800" y="5867400"/>
            <a:ext cx="5486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1C1C1C"/>
                </a:solidFill>
                <a:latin typeface="Tahoma" panose="020B0604030504040204" pitchFamily="34" charset="0"/>
              </a:rPr>
              <a:t>Basic Sallen-Key low-pass filter.</a:t>
            </a:r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5181600" y="2514600"/>
            <a:ext cx="396240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300">
                <a:solidFill>
                  <a:srgbClr val="1C1C1C"/>
                </a:solidFill>
                <a:latin typeface="Tahoma" charset="0"/>
                <a:cs typeface="Arial" charset="0"/>
              </a:rPr>
              <a:t> There are two low-pass  RC circuits that provide a </a:t>
            </a:r>
            <a:r>
              <a:rPr lang="en-US" sz="23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roll-off of -40 dB/decade above f</a:t>
            </a:r>
            <a:r>
              <a:rPr lang="en-US" sz="2300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c</a:t>
            </a:r>
            <a:r>
              <a:rPr lang="en-US" sz="2300" baseline="-25000">
                <a:solidFill>
                  <a:srgbClr val="1C1C1C"/>
                </a:solidFill>
                <a:latin typeface="Tahoma" charset="0"/>
                <a:cs typeface="Arial" charset="0"/>
              </a:rPr>
              <a:t> </a:t>
            </a:r>
            <a:r>
              <a:rPr lang="en-US" sz="2300">
                <a:solidFill>
                  <a:srgbClr val="1C1C1C"/>
                </a:solidFill>
                <a:latin typeface="Tahoma" charset="0"/>
                <a:cs typeface="Arial" charset="0"/>
              </a:rPr>
              <a:t>(assuming a Butterworth characteristics).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300">
                <a:solidFill>
                  <a:srgbClr val="1C1C1C"/>
                </a:solidFill>
                <a:latin typeface="Tahoma" charset="0"/>
                <a:cs typeface="Arial" charset="0"/>
              </a:rPr>
              <a:t> One RC circuit consists of </a:t>
            </a:r>
            <a:r>
              <a:rPr lang="en-US" sz="23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R</a:t>
            </a:r>
            <a:r>
              <a:rPr lang="en-US" sz="2300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A</a:t>
            </a:r>
            <a:r>
              <a:rPr lang="en-US" sz="2300">
                <a:solidFill>
                  <a:srgbClr val="1C1C1C"/>
                </a:solidFill>
                <a:latin typeface="Tahoma" charset="0"/>
                <a:cs typeface="Arial" charset="0"/>
              </a:rPr>
              <a:t> and </a:t>
            </a:r>
            <a:r>
              <a:rPr lang="en-US" sz="23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C</a:t>
            </a:r>
            <a:r>
              <a:rPr lang="en-US" sz="2300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A</a:t>
            </a:r>
            <a:r>
              <a:rPr lang="en-US" sz="2300">
                <a:solidFill>
                  <a:srgbClr val="1C1C1C"/>
                </a:solidFill>
                <a:latin typeface="Tahoma" charset="0"/>
                <a:cs typeface="Arial" charset="0"/>
              </a:rPr>
              <a:t>, and the second circuit consists of </a:t>
            </a:r>
            <a:r>
              <a:rPr lang="en-US" sz="23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R</a:t>
            </a:r>
            <a:r>
              <a:rPr lang="en-US" sz="2300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B</a:t>
            </a:r>
            <a:r>
              <a:rPr lang="en-US" sz="2300">
                <a:solidFill>
                  <a:srgbClr val="1C1C1C"/>
                </a:solidFill>
                <a:latin typeface="Tahoma" charset="0"/>
                <a:cs typeface="Arial" charset="0"/>
              </a:rPr>
              <a:t> and </a:t>
            </a:r>
            <a:r>
              <a:rPr lang="en-US" sz="23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C</a:t>
            </a:r>
            <a:r>
              <a:rPr lang="en-US" sz="2300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B</a:t>
            </a:r>
            <a:r>
              <a:rPr lang="en-US" sz="2300">
                <a:solidFill>
                  <a:srgbClr val="1C1C1C"/>
                </a:solidFill>
                <a:latin typeface="Tahoma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81000" y="458788"/>
            <a:ext cx="7113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 The critical frequency for the Sallen-Key filter is :</a:t>
            </a: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2743200" y="1524000"/>
          <a:ext cx="347980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3" imgW="1320480" imgH="457200" progId="Equation.3">
                  <p:embed/>
                </p:oleObj>
              </mc:Choice>
              <mc:Fallback>
                <p:oleObj name="Equation" r:id="rId3" imgW="132048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24000"/>
                        <a:ext cx="3479800" cy="1204913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609600" y="3657600"/>
            <a:ext cx="8534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For R</a:t>
            </a:r>
            <a:r>
              <a:rPr lang="en-US" altLang="en-US" sz="2200" baseline="-25000">
                <a:latin typeface="Tahoma" panose="020B0604030504040204" pitchFamily="34" charset="0"/>
              </a:rPr>
              <a:t>A</a:t>
            </a:r>
            <a:r>
              <a:rPr lang="en-US" altLang="en-US" sz="2200">
                <a:latin typeface="Tahoma" panose="020B0604030504040204" pitchFamily="34" charset="0"/>
              </a:rPr>
              <a:t> = R</a:t>
            </a:r>
            <a:r>
              <a:rPr lang="en-US" altLang="en-US" sz="2200" baseline="-25000">
                <a:latin typeface="Tahoma" panose="020B0604030504040204" pitchFamily="34" charset="0"/>
              </a:rPr>
              <a:t>B</a:t>
            </a:r>
            <a:r>
              <a:rPr lang="en-US" altLang="en-US" sz="2200">
                <a:latin typeface="Tahoma" panose="020B0604030504040204" pitchFamily="34" charset="0"/>
              </a:rPr>
              <a:t> = R and C</a:t>
            </a:r>
            <a:r>
              <a:rPr lang="en-US" altLang="en-US" sz="2200" baseline="-25000">
                <a:latin typeface="Tahoma" panose="020B0604030504040204" pitchFamily="34" charset="0"/>
              </a:rPr>
              <a:t>A</a:t>
            </a:r>
            <a:r>
              <a:rPr lang="en-US" altLang="en-US" sz="2200">
                <a:latin typeface="Tahoma" panose="020B0604030504040204" pitchFamily="34" charset="0"/>
              </a:rPr>
              <a:t> = C</a:t>
            </a:r>
            <a:r>
              <a:rPr lang="en-US" altLang="en-US" sz="2200" baseline="-25000">
                <a:latin typeface="Tahoma" panose="020B0604030504040204" pitchFamily="34" charset="0"/>
              </a:rPr>
              <a:t>B</a:t>
            </a:r>
            <a:r>
              <a:rPr lang="en-US" altLang="en-US" sz="2200">
                <a:latin typeface="Tahoma" panose="020B0604030504040204" pitchFamily="34" charset="0"/>
              </a:rPr>
              <a:t> = C, thus the critical frequency :</a:t>
            </a:r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>
            <p:ph/>
          </p:nvPr>
        </p:nvGraphicFramePr>
        <p:xfrm>
          <a:off x="3352800" y="4495800"/>
          <a:ext cx="2057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5" imgW="723600" imgH="393480" progId="Equation.3">
                  <p:embed/>
                </p:oleObj>
              </mc:Choice>
              <mc:Fallback>
                <p:oleObj name="Equation" r:id="rId5" imgW="7236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495800"/>
                        <a:ext cx="2057400" cy="99060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WordArt 4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21336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Example :</a:t>
            </a:r>
          </a:p>
        </p:txBody>
      </p:sp>
      <p:graphicFrame>
        <p:nvGraphicFramePr>
          <p:cNvPr id="259077" name="Object 5"/>
          <p:cNvGraphicFramePr>
            <a:graphicFrameLocks noChangeAspect="1"/>
          </p:cNvGraphicFramePr>
          <p:nvPr/>
        </p:nvGraphicFramePr>
        <p:xfrm>
          <a:off x="5715000" y="5410200"/>
          <a:ext cx="18351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3" imgW="825480" imgH="215640" progId="Equation.3">
                  <p:embed/>
                </p:oleObj>
              </mc:Choice>
              <mc:Fallback>
                <p:oleObj name="Equation" r:id="rId3" imgW="82548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410200"/>
                        <a:ext cx="1835150" cy="50165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6" descr="fg15_01100"/>
          <p:cNvPicPr>
            <a:picLocks noChangeAspect="1" noChangeArrowheads="1"/>
          </p:cNvPicPr>
          <p:nvPr/>
        </p:nvPicPr>
        <p:blipFill>
          <a:blip r:embed="rId5">
            <a:lum bright="-12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7272" r="3548" b="5455"/>
          <a:stretch>
            <a:fillRect/>
          </a:stretch>
        </p:blipFill>
        <p:spPr bwMode="auto">
          <a:xfrm>
            <a:off x="533400" y="3124200"/>
            <a:ext cx="4332288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9079" name="Object 7"/>
          <p:cNvGraphicFramePr>
            <a:graphicFrameLocks noChangeAspect="1"/>
          </p:cNvGraphicFramePr>
          <p:nvPr/>
        </p:nvGraphicFramePr>
        <p:xfrm>
          <a:off x="5935663" y="6096000"/>
          <a:ext cx="14636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6" imgW="685800" imgH="215640" progId="Equation.3">
                  <p:embed/>
                </p:oleObj>
              </mc:Choice>
              <mc:Fallback>
                <p:oleObj name="Equation" r:id="rId6" imgW="68580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6096000"/>
                        <a:ext cx="1463675" cy="460375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609600" y="1371600"/>
            <a:ext cx="4375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</a:rPr>
              <a:t>  </a:t>
            </a:r>
            <a:r>
              <a:rPr lang="en-US" altLang="en-US" sz="2200">
                <a:latin typeface="Tahoma" panose="020B0604030504040204" pitchFamily="34" charset="0"/>
              </a:rPr>
              <a:t>Determine critical frequency</a:t>
            </a: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609600" y="1828800"/>
            <a:ext cx="13533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</a:rPr>
              <a:t>  </a:t>
            </a:r>
            <a:r>
              <a:rPr lang="en-US" altLang="en-US" sz="2200">
                <a:latin typeface="Tahoma" panose="020B0604030504040204" pitchFamily="34" charset="0"/>
              </a:rPr>
              <a:t>Set the value of R</a:t>
            </a:r>
            <a:r>
              <a:rPr lang="en-US" altLang="en-US" sz="2200" baseline="-25000">
                <a:latin typeface="Tahoma" panose="020B0604030504040204" pitchFamily="34" charset="0"/>
              </a:rPr>
              <a:t>1</a:t>
            </a:r>
            <a:r>
              <a:rPr lang="en-US" altLang="en-US" sz="2200">
                <a:latin typeface="Tahoma" panose="020B0604030504040204" pitchFamily="34" charset="0"/>
              </a:rPr>
              <a:t> for Butterworth response by giving </a:t>
            </a:r>
          </a:p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   that Butterworth response for second order is 0.586</a:t>
            </a:r>
          </a:p>
        </p:txBody>
      </p:sp>
      <p:graphicFrame>
        <p:nvGraphicFramePr>
          <p:cNvPr id="259082" name="Object 10"/>
          <p:cNvGraphicFramePr>
            <a:graphicFrameLocks noChangeAspect="1"/>
          </p:cNvGraphicFramePr>
          <p:nvPr/>
        </p:nvGraphicFramePr>
        <p:xfrm>
          <a:off x="5562600" y="3429000"/>
          <a:ext cx="25908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8" imgW="1371600" imgH="393480" progId="Equation.3">
                  <p:embed/>
                </p:oleObj>
              </mc:Choice>
              <mc:Fallback>
                <p:oleObj name="Equation" r:id="rId8" imgW="137160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29000"/>
                        <a:ext cx="2590800" cy="74295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83" name="Rectangle 11"/>
          <p:cNvSpPr>
            <a:spLocks noChangeArrowheads="1"/>
          </p:cNvSpPr>
          <p:nvPr/>
        </p:nvSpPr>
        <p:spPr bwMode="auto">
          <a:xfrm>
            <a:off x="5105400" y="2946400"/>
            <a:ext cx="26177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200">
                <a:latin typeface="Tahoma" panose="020B0604030504040204" pitchFamily="34" charset="0"/>
              </a:rPr>
              <a:t>  Critical frequency</a:t>
            </a:r>
          </a:p>
        </p:txBody>
      </p:sp>
      <p:sp>
        <p:nvSpPr>
          <p:cNvPr id="259084" name="Rectangle 12"/>
          <p:cNvSpPr>
            <a:spLocks noChangeArrowheads="1"/>
          </p:cNvSpPr>
          <p:nvPr/>
        </p:nvSpPr>
        <p:spPr bwMode="auto">
          <a:xfrm>
            <a:off x="5029200" y="4495800"/>
            <a:ext cx="411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</a:rPr>
              <a:t>  </a:t>
            </a:r>
            <a:r>
              <a:rPr lang="en-US" altLang="en-US" sz="2200">
                <a:latin typeface="Tahoma" panose="020B0604030504040204" pitchFamily="34" charset="0"/>
              </a:rPr>
              <a:t>Butterworth response given </a:t>
            </a:r>
          </a:p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    R</a:t>
            </a:r>
            <a:r>
              <a:rPr lang="en-US" altLang="en-US" sz="2200" baseline="-25000">
                <a:latin typeface="Tahoma" panose="020B0604030504040204" pitchFamily="34" charset="0"/>
              </a:rPr>
              <a:t>1</a:t>
            </a:r>
            <a:r>
              <a:rPr lang="en-US" altLang="en-US" sz="2200">
                <a:latin typeface="Tahoma" panose="020B0604030504040204" pitchFamily="34" charset="0"/>
              </a:rPr>
              <a:t>/R</a:t>
            </a:r>
            <a:r>
              <a:rPr lang="en-US" altLang="en-US" sz="2200" baseline="-25000">
                <a:latin typeface="Tahoma" panose="020B0604030504040204" pitchFamily="34" charset="0"/>
              </a:rPr>
              <a:t>2</a:t>
            </a:r>
            <a:r>
              <a:rPr lang="en-US" altLang="en-US" sz="2200">
                <a:latin typeface="Tahoma" panose="020B0604030504040204" pitchFamily="34" charset="0"/>
              </a:rPr>
              <a:t> = 0.586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83" grpId="0"/>
      <p:bldP spid="25908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84582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 A three-pole filter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is required to provide a roll-off rate of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-60 dB/decade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. This is done by cascading a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two-pole Sallen-Key low-pass filter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and a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single-pole low-pass filter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. </a:t>
            </a:r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362200"/>
            <a:ext cx="8670925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304800" y="6126163"/>
            <a:ext cx="8610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1C1C1C"/>
                </a:solidFill>
                <a:latin typeface="Tahoma" panose="020B0604030504040204" pitchFamily="34" charset="0"/>
              </a:rPr>
              <a:t>Cascaded low-pass filter: third-order configuration.</a:t>
            </a:r>
          </a:p>
        </p:txBody>
      </p:sp>
      <p:sp>
        <p:nvSpPr>
          <p:cNvPr id="45061" name="WordArt 7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4800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Cascading Low-Pass Filter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fg15_01200"/>
          <p:cNvPicPr>
            <a:picLocks noChangeAspect="1" noChangeArrowheads="1"/>
          </p:cNvPicPr>
          <p:nvPr/>
        </p:nvPicPr>
        <p:blipFill>
          <a:blip r:embed="rId2">
            <a:lum bright="-12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09"/>
          <a:stretch>
            <a:fillRect/>
          </a:stretch>
        </p:blipFill>
        <p:spPr bwMode="auto">
          <a:xfrm>
            <a:off x="1524000" y="2438400"/>
            <a:ext cx="63246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304800" y="5486400"/>
            <a:ext cx="8610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1C1C1C"/>
                </a:solidFill>
                <a:latin typeface="Tahoma" panose="020B0604030504040204" pitchFamily="34" charset="0"/>
              </a:rPr>
              <a:t>Cascaded low-pass filter: fourth-order configuration.</a:t>
            </a:r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84582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 A four-pole filter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is required to provide a roll-off rate of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-80 dB/decade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. This is done by cascading a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two-pole Sallen-Key low-pass filter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and a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two-pole Sallen-Key low-pass filter.</a:t>
            </a:r>
            <a:endParaRPr lang="en-US" sz="2200">
              <a:solidFill>
                <a:srgbClr val="1C1C1C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21336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Example :</a:t>
            </a:r>
          </a:p>
        </p:txBody>
      </p:sp>
      <p:graphicFrame>
        <p:nvGraphicFramePr>
          <p:cNvPr id="262149" name="Object 5"/>
          <p:cNvGraphicFramePr>
            <a:graphicFrameLocks noChangeAspect="1"/>
          </p:cNvGraphicFramePr>
          <p:nvPr/>
        </p:nvGraphicFramePr>
        <p:xfrm>
          <a:off x="6629400" y="2971800"/>
          <a:ext cx="12477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3" imgW="723600" imgH="393480" progId="Equation.3">
                  <p:embed/>
                </p:oleObj>
              </mc:Choice>
              <mc:Fallback>
                <p:oleObj name="Equation" r:id="rId3" imgW="7236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971800"/>
                        <a:ext cx="1247775" cy="676275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6" descr="fg15_01200"/>
          <p:cNvPicPr>
            <a:picLocks noChangeAspect="1" noChangeArrowheads="1"/>
          </p:cNvPicPr>
          <p:nvPr/>
        </p:nvPicPr>
        <p:blipFill>
          <a:blip r:embed="rId5">
            <a:lum bright="-12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09"/>
          <a:stretch>
            <a:fillRect/>
          </a:stretch>
        </p:blipFill>
        <p:spPr bwMode="auto">
          <a:xfrm>
            <a:off x="76200" y="2819400"/>
            <a:ext cx="5410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457200" y="5821363"/>
            <a:ext cx="838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</a:rPr>
              <a:t>  Both stages must have the same </a:t>
            </a:r>
            <a:r>
              <a:rPr lang="en-US" altLang="en-US" sz="2000" i="1">
                <a:latin typeface="Tahoma" panose="020B0604030504040204" pitchFamily="34" charset="0"/>
              </a:rPr>
              <a:t>f</a:t>
            </a:r>
            <a:r>
              <a:rPr lang="en-US" altLang="en-US" sz="2000" i="1" baseline="-25000">
                <a:latin typeface="Tahoma" panose="020B0604030504040204" pitchFamily="34" charset="0"/>
              </a:rPr>
              <a:t>c</a:t>
            </a:r>
            <a:r>
              <a:rPr lang="en-US" altLang="en-US" sz="2000" i="1">
                <a:latin typeface="Tahoma" panose="020B0604030504040204" pitchFamily="34" charset="0"/>
              </a:rPr>
              <a:t>. </a:t>
            </a:r>
            <a:r>
              <a:rPr lang="en-US" altLang="en-US" sz="2200">
                <a:latin typeface="Tahoma" panose="020B0604030504040204" pitchFamily="34" charset="0"/>
              </a:rPr>
              <a:t>Assume</a:t>
            </a:r>
            <a:r>
              <a:rPr lang="en-US" altLang="en-US" sz="2000">
                <a:latin typeface="Tahoma" panose="020B0604030504040204" pitchFamily="34" charset="0"/>
              </a:rPr>
              <a:t> equal-value of capacitor</a:t>
            </a:r>
            <a:endParaRPr lang="en-US" altLang="en-US" sz="2000" i="1" baseline="-25000"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62152" name="Object 8"/>
          <p:cNvGraphicFramePr>
            <a:graphicFrameLocks noChangeAspect="1"/>
          </p:cNvGraphicFramePr>
          <p:nvPr/>
        </p:nvGraphicFramePr>
        <p:xfrm>
          <a:off x="6248400" y="3886200"/>
          <a:ext cx="222408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6" imgW="1371600" imgH="431640" progId="Equation.3">
                  <p:embed/>
                </p:oleObj>
              </mc:Choice>
              <mc:Fallback>
                <p:oleObj name="Equation" r:id="rId6" imgW="137160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886200"/>
                        <a:ext cx="2224088" cy="700088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5562600" y="4953000"/>
            <a:ext cx="3581400" cy="436563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latin typeface="Tahoma" panose="020B0604030504040204" pitchFamily="34" charset="0"/>
              </a:rPr>
              <a:t>C</a:t>
            </a:r>
            <a:r>
              <a:rPr lang="en-US" altLang="en-US" sz="2200" baseline="-25000">
                <a:latin typeface="Tahoma" panose="020B0604030504040204" pitchFamily="34" charset="0"/>
              </a:rPr>
              <a:t>A1</a:t>
            </a:r>
            <a:r>
              <a:rPr lang="en-US" altLang="en-US" sz="2200">
                <a:latin typeface="Tahoma" panose="020B0604030504040204" pitchFamily="34" charset="0"/>
              </a:rPr>
              <a:t>=C</a:t>
            </a:r>
            <a:r>
              <a:rPr lang="en-US" altLang="en-US" sz="2200" baseline="-25000">
                <a:latin typeface="Tahoma" panose="020B0604030504040204" pitchFamily="34" charset="0"/>
              </a:rPr>
              <a:t>B1</a:t>
            </a:r>
            <a:r>
              <a:rPr lang="en-US" altLang="en-US" sz="2200">
                <a:latin typeface="Tahoma" panose="020B0604030504040204" pitchFamily="34" charset="0"/>
              </a:rPr>
              <a:t>=C</a:t>
            </a:r>
            <a:r>
              <a:rPr lang="en-US" altLang="en-US" sz="2200" baseline="-25000">
                <a:latin typeface="Tahoma" panose="020B0604030504040204" pitchFamily="34" charset="0"/>
              </a:rPr>
              <a:t>A2</a:t>
            </a:r>
            <a:r>
              <a:rPr lang="en-US" altLang="en-US" sz="2200">
                <a:latin typeface="Tahoma" panose="020B0604030504040204" pitchFamily="34" charset="0"/>
              </a:rPr>
              <a:t>=C</a:t>
            </a:r>
            <a:r>
              <a:rPr lang="en-US" altLang="en-US" sz="2200" baseline="-25000">
                <a:latin typeface="Tahoma" panose="020B0604030504040204" pitchFamily="34" charset="0"/>
              </a:rPr>
              <a:t>B2</a:t>
            </a:r>
            <a:r>
              <a:rPr lang="en-US" altLang="en-US" sz="2200">
                <a:latin typeface="Tahoma" panose="020B0604030504040204" pitchFamily="34" charset="0"/>
              </a:rPr>
              <a:t>=0.033µf</a:t>
            </a:r>
            <a:endParaRPr lang="en-US" altLang="en-US" sz="2200" b="1" i="1">
              <a:latin typeface="Tahoma" panose="020B0604030504040204" pitchFamily="34" charset="0"/>
            </a:endParaRP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685800" y="1600200"/>
            <a:ext cx="7924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>
                <a:latin typeface="Tahoma" panose="020B0604030504040204" pitchFamily="34" charset="0"/>
              </a:rPr>
              <a:t>  </a:t>
            </a:r>
            <a:r>
              <a:rPr lang="en-US" altLang="en-US" sz="2200">
                <a:latin typeface="Tahoma" panose="020B0604030504040204" pitchFamily="34" charset="0"/>
              </a:rPr>
              <a:t>Determine</a:t>
            </a:r>
            <a:r>
              <a:rPr lang="en-US" altLang="en-US" sz="2000">
                <a:latin typeface="Tahoma" panose="020B0604030504040204" pitchFamily="34" charset="0"/>
              </a:rPr>
              <a:t> the capacitance values required to produce a critical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    frequency of 2680 Hz if all resistors in RC low pass circuit is </a:t>
            </a:r>
          </a:p>
          <a:p>
            <a:pPr eaLnBrk="1" hangingPunct="1"/>
            <a:r>
              <a:rPr lang="en-US" altLang="en-US" sz="2000">
                <a:latin typeface="Tahoma" panose="020B0604030504040204" pitchFamily="34" charset="0"/>
              </a:rPr>
              <a:t>    1.8k</a:t>
            </a:r>
            <a:r>
              <a:rPr lang="en-US" altLang="en-US" sz="2000">
                <a:latin typeface="Tahoma" panose="020B0604030504040204" pitchFamily="34" charset="0"/>
                <a:sym typeface="Symbol" panose="05050102010706020507" pitchFamily="18" charset="2"/>
              </a:rPr>
              <a:t>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WordArt 4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640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ACTIVE HIGH-PASS FILTERS</a:t>
            </a:r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6324600" y="5791200"/>
          <a:ext cx="15240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3" imgW="723600" imgH="393480" progId="Equation.3">
                  <p:embed/>
                </p:oleObj>
              </mc:Choice>
              <mc:Fallback>
                <p:oleObj name="Equation" r:id="rId3" imgW="7236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791200"/>
                        <a:ext cx="1524000" cy="830263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7"/>
          <p:cNvGraphicFramePr>
            <a:graphicFrameLocks noChangeAspect="1"/>
          </p:cNvGraphicFramePr>
          <p:nvPr/>
        </p:nvGraphicFramePr>
        <p:xfrm>
          <a:off x="6324600" y="2819400"/>
          <a:ext cx="12192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5" imgW="469800" imgH="228600" progId="Equation.3">
                  <p:embed/>
                </p:oleObj>
              </mc:Choice>
              <mc:Fallback>
                <p:oleObj name="Equation" r:id="rId5" imgW="4698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819400"/>
                        <a:ext cx="1219200" cy="563563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685800" y="1066800"/>
            <a:ext cx="7772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 Figure below shows the basic High-Pass filter circuit :</a:t>
            </a:r>
            <a:endParaRPr lang="en-US" altLang="en-US" sz="2200" b="1" i="1">
              <a:latin typeface="Tahoma" panose="020B0604030504040204" pitchFamily="34" charset="0"/>
            </a:endParaRPr>
          </a:p>
        </p:txBody>
      </p:sp>
      <p:graphicFrame>
        <p:nvGraphicFramePr>
          <p:cNvPr id="13316" name="Object 9"/>
          <p:cNvGraphicFramePr>
            <a:graphicFrameLocks noChangeAspect="1"/>
          </p:cNvGraphicFramePr>
          <p:nvPr/>
        </p:nvGraphicFramePr>
        <p:xfrm>
          <a:off x="6324600" y="4495800"/>
          <a:ext cx="12954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7" imgW="685800" imgH="431640" progId="Equation.3">
                  <p:embed/>
                </p:oleObj>
              </mc:Choice>
              <mc:Fallback>
                <p:oleObj name="Equation" r:id="rId7" imgW="68580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495800"/>
                        <a:ext cx="1295400" cy="815975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0"/>
          <p:cNvGraphicFramePr>
            <a:graphicFrameLocks noChangeAspect="1"/>
          </p:cNvGraphicFramePr>
          <p:nvPr/>
        </p:nvGraphicFramePr>
        <p:xfrm>
          <a:off x="6324600" y="3505200"/>
          <a:ext cx="1219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9" imgW="583920" imgH="431640" progId="Equation.3">
                  <p:embed/>
                </p:oleObj>
              </mc:Choice>
              <mc:Fallback>
                <p:oleObj name="Equation" r:id="rId9" imgW="58392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505200"/>
                        <a:ext cx="1219200" cy="90170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4953000" y="1828800"/>
            <a:ext cx="40386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latin typeface="Tahoma" panose="020B0604030504040204" pitchFamily="34" charset="0"/>
              </a:rPr>
              <a:t>At critical frequency, </a:t>
            </a:r>
          </a:p>
          <a:p>
            <a:pPr>
              <a:spcBef>
                <a:spcPct val="50000"/>
              </a:spcBef>
            </a:pPr>
            <a:r>
              <a:rPr lang="en-US" altLang="en-US" sz="2200">
                <a:latin typeface="Tahoma" panose="020B0604030504040204" pitchFamily="34" charset="0"/>
              </a:rPr>
              <a:t>Resistance  = reactance</a:t>
            </a:r>
            <a:endParaRPr lang="en-US" altLang="en-US" sz="2200" b="1" i="1">
              <a:latin typeface="Tahoma" panose="020B0604030504040204" pitchFamily="34" charset="0"/>
            </a:endParaRPr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5334000" y="5410200"/>
            <a:ext cx="29416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latin typeface="Tahoma" panose="020B0604030504040204" pitchFamily="34" charset="0"/>
              </a:rPr>
              <a:t>So, critical frequency ;</a:t>
            </a:r>
          </a:p>
        </p:txBody>
      </p:sp>
      <p:pic>
        <p:nvPicPr>
          <p:cNvPr id="13322" name="Picture 13" descr="fg15_00200"/>
          <p:cNvPicPr>
            <a:picLocks noChangeAspect="1" noChangeArrowheads="1"/>
          </p:cNvPicPr>
          <p:nvPr/>
        </p:nvPicPr>
        <p:blipFill>
          <a:blip r:embed="rId11">
            <a:lum bright="-12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8" t="21819" r="2939" b="52727"/>
          <a:stretch>
            <a:fillRect/>
          </a:stretch>
        </p:blipFill>
        <p:spPr bwMode="auto">
          <a:xfrm>
            <a:off x="304800" y="1828800"/>
            <a:ext cx="4332288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4"/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457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Single-Pole Filter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In high-pass filters, the roles of the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capacitor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and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resistor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are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reversed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in the RC circuits as shown from Figure (a). The negative feedback circuit is the same as for the low-pass filters.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Figure (b) shows a high-pass active filter with a -20dB/decade roll-off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381000" y="6354763"/>
            <a:ext cx="8305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1C1C1C"/>
                </a:solidFill>
                <a:latin typeface="Tahoma" panose="020B0604030504040204" pitchFamily="34" charset="0"/>
              </a:rPr>
              <a:t>Single-pole active high-pass filter and response curve.</a:t>
            </a:r>
          </a:p>
        </p:txBody>
      </p:sp>
      <p:pic>
        <p:nvPicPr>
          <p:cNvPr id="47109" name="Picture 7" descr="fg15_01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72390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610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 The op-amp in single-pole filter is connected as a noninverting amplifier with the closed-loop voltage gain in the passband is set by the values of R</a:t>
            </a:r>
            <a:r>
              <a:rPr lang="en-US" altLang="en-US" sz="2400" baseline="-25000">
                <a:solidFill>
                  <a:srgbClr val="1C1C1C"/>
                </a:solidFill>
                <a:latin typeface="Tahoma" panose="020B0604030504040204" pitchFamily="34" charset="0"/>
              </a:rPr>
              <a:t>1</a:t>
            </a: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 and R</a:t>
            </a:r>
            <a:r>
              <a:rPr lang="en-US" altLang="en-US" sz="2400" baseline="-25000">
                <a:solidFill>
                  <a:srgbClr val="1C1C1C"/>
                </a:solidFill>
                <a:latin typeface="Tahoma" panose="020B0604030504040204" pitchFamily="34" charset="0"/>
              </a:rPr>
              <a:t>2 </a:t>
            </a: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:</a:t>
            </a: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3276600" y="2057400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3" imgW="927000" imgH="431640" progId="Equation.3">
                  <p:embed/>
                </p:oleObj>
              </mc:Choice>
              <mc:Fallback>
                <p:oleObj name="Equation" r:id="rId3" imgW="927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57400"/>
                        <a:ext cx="2286000" cy="91440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533400" y="32766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 The critical frequency of the single-pole filter is :</a:t>
            </a:r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3124200" y="4419600"/>
          <a:ext cx="2362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5" imgW="723600" imgH="393480" progId="Equation.3">
                  <p:embed/>
                </p:oleObj>
              </mc:Choice>
              <mc:Fallback>
                <p:oleObj name="Equation" r:id="rId5" imgW="7236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19600"/>
                        <a:ext cx="2362200" cy="106680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3400" b="1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Applications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85800" y="2286000"/>
            <a:ext cx="784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Active filters are mainly used in communication and signal processing circuits.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They are also employed in a wide range of applications such as entertainment, medical electronics,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4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4800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Sallen-Key High-Pass Filter</a:t>
            </a:r>
          </a:p>
        </p:txBody>
      </p:sp>
      <p:pic>
        <p:nvPicPr>
          <p:cNvPr id="48131" name="Picture 5" descr="fg15_01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49530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6" name="Text Box 6"/>
          <p:cNvSpPr txBox="1">
            <a:spLocks noChangeArrowheads="1"/>
          </p:cNvSpPr>
          <p:nvPr/>
        </p:nvSpPr>
        <p:spPr bwMode="auto">
          <a:xfrm>
            <a:off x="304800" y="1066800"/>
            <a:ext cx="8839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Components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R</a:t>
            </a:r>
            <a:r>
              <a:rPr lang="en-US" sz="2400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A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,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 C</a:t>
            </a:r>
            <a:r>
              <a:rPr lang="en-US" sz="2400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A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,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R</a:t>
            </a:r>
            <a:r>
              <a:rPr lang="en-US" sz="2400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B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, and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C</a:t>
            </a:r>
            <a:r>
              <a:rPr lang="en-US" sz="2400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B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form the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second order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(two-pole) frequency-selective circuit. 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The position of the resistors and capacitors in the frequency-selective circuit are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opposite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in low pass configuration.</a:t>
            </a:r>
          </a:p>
        </p:txBody>
      </p:sp>
      <p:sp>
        <p:nvSpPr>
          <p:cNvPr id="266247" name="Rectangle 7"/>
          <p:cNvSpPr>
            <a:spLocks noChangeArrowheads="1"/>
          </p:cNvSpPr>
          <p:nvPr/>
        </p:nvSpPr>
        <p:spPr bwMode="auto">
          <a:xfrm>
            <a:off x="304800" y="4495800"/>
            <a:ext cx="3810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The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response characteristics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can be optimized by proper selection of the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feedback resistors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, R</a:t>
            </a:r>
            <a:r>
              <a:rPr lang="en-US" sz="2400" baseline="-25000">
                <a:solidFill>
                  <a:srgbClr val="1C1C1C"/>
                </a:solidFill>
                <a:latin typeface="Tahoma" charset="0"/>
                <a:cs typeface="Arial" charset="0"/>
              </a:rPr>
              <a:t>1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 and R</a:t>
            </a:r>
            <a:r>
              <a:rPr lang="en-US" sz="2400" baseline="-25000">
                <a:solidFill>
                  <a:srgbClr val="1C1C1C"/>
                </a:solidFill>
                <a:latin typeface="Tahoma" charset="0"/>
                <a:cs typeface="Arial" charset="0"/>
              </a:rPr>
              <a:t>2</a:t>
            </a:r>
            <a:r>
              <a:rPr lang="en-US" sz="2400">
                <a:solidFill>
                  <a:srgbClr val="1C1C1C"/>
                </a:solidFill>
                <a:latin typeface="Tahoma" charset="0"/>
                <a:cs typeface="Arial" charset="0"/>
              </a:rPr>
              <a:t>.</a:t>
            </a:r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4267200" y="64008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Basic Sallen-Key high-pass filter.</a:t>
            </a:r>
          </a:p>
        </p:txBody>
      </p:sp>
      <p:sp>
        <p:nvSpPr>
          <p:cNvPr id="266249" name="Rectangle 9"/>
          <p:cNvSpPr>
            <a:spLocks noChangeArrowheads="1"/>
          </p:cNvSpPr>
          <p:nvPr/>
        </p:nvSpPr>
        <p:spPr bwMode="auto">
          <a:xfrm>
            <a:off x="304800" y="2895600"/>
            <a:ext cx="3581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There are two high-pass  RC circuits that provide a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roll-off of -40 dB/decade above fc</a:t>
            </a:r>
            <a:endParaRPr lang="en-US" sz="2200">
              <a:solidFill>
                <a:srgbClr val="1C1C1C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81000" y="458788"/>
            <a:ext cx="7113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 The critical frequency for the Sallen-Key filter is :</a:t>
            </a: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2743200" y="1524000"/>
          <a:ext cx="347980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3" imgW="1320480" imgH="457200" progId="Equation.3">
                  <p:embed/>
                </p:oleObj>
              </mc:Choice>
              <mc:Fallback>
                <p:oleObj name="Equation" r:id="rId3" imgW="132048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24000"/>
                        <a:ext cx="3479800" cy="1204913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09600" y="3657600"/>
            <a:ext cx="8534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For R</a:t>
            </a:r>
            <a:r>
              <a:rPr lang="en-US" altLang="en-US" sz="2200" baseline="-25000">
                <a:latin typeface="Tahoma" panose="020B0604030504040204" pitchFamily="34" charset="0"/>
              </a:rPr>
              <a:t>A</a:t>
            </a:r>
            <a:r>
              <a:rPr lang="en-US" altLang="en-US" sz="2200">
                <a:latin typeface="Tahoma" panose="020B0604030504040204" pitchFamily="34" charset="0"/>
              </a:rPr>
              <a:t> = R</a:t>
            </a:r>
            <a:r>
              <a:rPr lang="en-US" altLang="en-US" sz="2200" baseline="-25000">
                <a:latin typeface="Tahoma" panose="020B0604030504040204" pitchFamily="34" charset="0"/>
              </a:rPr>
              <a:t>B</a:t>
            </a:r>
            <a:r>
              <a:rPr lang="en-US" altLang="en-US" sz="2200">
                <a:latin typeface="Tahoma" panose="020B0604030504040204" pitchFamily="34" charset="0"/>
              </a:rPr>
              <a:t> = R and C</a:t>
            </a:r>
            <a:r>
              <a:rPr lang="en-US" altLang="en-US" sz="2200" baseline="-25000">
                <a:latin typeface="Tahoma" panose="020B0604030504040204" pitchFamily="34" charset="0"/>
              </a:rPr>
              <a:t>A</a:t>
            </a:r>
            <a:r>
              <a:rPr lang="en-US" altLang="en-US" sz="2200">
                <a:latin typeface="Tahoma" panose="020B0604030504040204" pitchFamily="34" charset="0"/>
              </a:rPr>
              <a:t> = C</a:t>
            </a:r>
            <a:r>
              <a:rPr lang="en-US" altLang="en-US" sz="2200" baseline="-25000">
                <a:latin typeface="Tahoma" panose="020B0604030504040204" pitchFamily="34" charset="0"/>
              </a:rPr>
              <a:t>B</a:t>
            </a:r>
            <a:r>
              <a:rPr lang="en-US" altLang="en-US" sz="2200">
                <a:latin typeface="Tahoma" panose="020B0604030504040204" pitchFamily="34" charset="0"/>
              </a:rPr>
              <a:t> = C, thus the critical frequency :</a:t>
            </a:r>
          </a:p>
        </p:txBody>
      </p:sp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3352800" y="4495800"/>
          <a:ext cx="2057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5" imgW="723600" imgH="393480" progId="Equation.3">
                  <p:embed/>
                </p:oleObj>
              </mc:Choice>
              <mc:Fallback>
                <p:oleObj name="Equation" r:id="rId5" imgW="7236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495800"/>
                        <a:ext cx="2057400" cy="99060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4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4800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Cascading High-Pass Filter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8610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200">
                <a:solidFill>
                  <a:srgbClr val="1C1C1C"/>
                </a:solidFill>
                <a:latin typeface="Tahoma" panose="020B0604030504040204" pitchFamily="34" charset="0"/>
              </a:rPr>
              <a:t> As with the low-pass filter, first- and second-order high-pass filters can be cascaded to provide three or more poles and thereby create faster roll-off rates. </a:t>
            </a:r>
          </a:p>
        </p:txBody>
      </p:sp>
      <p:pic>
        <p:nvPicPr>
          <p:cNvPr id="49156" name="Picture 6" descr="fg15_01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683625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295" name="Text Box 7"/>
          <p:cNvSpPr txBox="1">
            <a:spLocks noChangeArrowheads="1"/>
          </p:cNvSpPr>
          <p:nvPr/>
        </p:nvSpPr>
        <p:spPr bwMode="auto">
          <a:xfrm>
            <a:off x="304800" y="2057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A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six-pole high-pass filter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consisting of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three Sallen-Key two-pole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stages with the roll-off rate of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-120 dB/decade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.</a:t>
            </a:r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2743200" y="64008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Sixth-order high-pass filter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5"/>
          <p:cNvSpPr>
            <a:spLocks noChangeArrowheads="1" noChangeShapeType="1" noTextEdit="1"/>
          </p:cNvSpPr>
          <p:nvPr/>
        </p:nvSpPr>
        <p:spPr bwMode="auto">
          <a:xfrm>
            <a:off x="1524000" y="152400"/>
            <a:ext cx="640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ACTIVE BAND-PASS FILTERS</a:t>
            </a:r>
          </a:p>
        </p:txBody>
      </p:sp>
      <p:sp>
        <p:nvSpPr>
          <p:cNvPr id="50179" name="WordArt 6"/>
          <p:cNvSpPr>
            <a:spLocks noChangeArrowheads="1" noChangeShapeType="1" noTextEdit="1"/>
          </p:cNvSpPr>
          <p:nvPr/>
        </p:nvSpPr>
        <p:spPr bwMode="auto">
          <a:xfrm>
            <a:off x="304800" y="990600"/>
            <a:ext cx="457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Cascaded Low-Pass and High-Pass Filters</a:t>
            </a:r>
          </a:p>
        </p:txBody>
      </p:sp>
      <p:pic>
        <p:nvPicPr>
          <p:cNvPr id="5018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467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152400" y="5029200"/>
            <a:ext cx="8610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200">
                <a:solidFill>
                  <a:srgbClr val="1C1C1C"/>
                </a:solidFill>
                <a:latin typeface="Tahoma" panose="020B0604030504040204" pitchFamily="34" charset="0"/>
              </a:rPr>
              <a:t> Band-pass filter is formed by cascading a two-pole high-pass and two pole low-pass filter.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200">
                <a:solidFill>
                  <a:srgbClr val="1C1C1C"/>
                </a:solidFill>
                <a:latin typeface="Tahoma" panose="020B0604030504040204" pitchFamily="34" charset="0"/>
              </a:rPr>
              <a:t> Each of the filters shown is Sallen-Key Butterworth configuration, so that the roll-off rate are -40dB/decade.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8674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533400" y="4419600"/>
            <a:ext cx="8610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200">
                <a:solidFill>
                  <a:srgbClr val="1C1C1C"/>
                </a:solidFill>
                <a:latin typeface="Tahoma" panose="020B0604030504040204" pitchFamily="34" charset="0"/>
              </a:rPr>
              <a:t> The lower frequency </a:t>
            </a:r>
            <a:r>
              <a:rPr lang="en-US" altLang="en-US" sz="2200" i="1">
                <a:solidFill>
                  <a:srgbClr val="1C1C1C"/>
                </a:solidFill>
                <a:latin typeface="Tahoma" panose="020B0604030504040204" pitchFamily="34" charset="0"/>
              </a:rPr>
              <a:t>f</a:t>
            </a:r>
            <a:r>
              <a:rPr lang="en-US" altLang="en-US" sz="2200" i="1" baseline="-25000">
                <a:solidFill>
                  <a:srgbClr val="1C1C1C"/>
                </a:solidFill>
                <a:latin typeface="Tahoma" panose="020B0604030504040204" pitchFamily="34" charset="0"/>
              </a:rPr>
              <a:t>c1 </a:t>
            </a:r>
            <a:r>
              <a:rPr lang="en-US" altLang="en-US" sz="2200">
                <a:solidFill>
                  <a:srgbClr val="1C1C1C"/>
                </a:solidFill>
                <a:latin typeface="Tahoma" panose="020B0604030504040204" pitchFamily="34" charset="0"/>
              </a:rPr>
              <a:t>of the passband is the critical frequency of the high-pass filter.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200">
                <a:solidFill>
                  <a:srgbClr val="1C1C1C"/>
                </a:solidFill>
                <a:latin typeface="Tahoma" panose="020B0604030504040204" pitchFamily="34" charset="0"/>
              </a:rPr>
              <a:t> The upper frequency </a:t>
            </a:r>
            <a:r>
              <a:rPr lang="en-US" altLang="en-US" sz="2200" i="1">
                <a:solidFill>
                  <a:srgbClr val="1C1C1C"/>
                </a:solidFill>
                <a:latin typeface="Tahoma" panose="020B0604030504040204" pitchFamily="34" charset="0"/>
              </a:rPr>
              <a:t>f</a:t>
            </a:r>
            <a:r>
              <a:rPr lang="en-US" altLang="en-US" sz="2200" i="1" baseline="-25000">
                <a:solidFill>
                  <a:srgbClr val="1C1C1C"/>
                </a:solidFill>
                <a:latin typeface="Tahoma" panose="020B0604030504040204" pitchFamily="34" charset="0"/>
              </a:rPr>
              <a:t>c2 </a:t>
            </a:r>
            <a:r>
              <a:rPr lang="en-US" altLang="en-US" sz="2200">
                <a:solidFill>
                  <a:srgbClr val="1C1C1C"/>
                </a:solidFill>
                <a:latin typeface="Tahoma" panose="020B0604030504040204" pitchFamily="34" charset="0"/>
              </a:rPr>
              <a:t> of the passband is the critical frequency of the low-pass filter.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51054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5943600" y="4419600"/>
          <a:ext cx="16764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4" imgW="812520" imgH="266400" progId="Equation.3">
                  <p:embed/>
                </p:oleObj>
              </mc:Choice>
              <mc:Fallback>
                <p:oleObj name="Equation" r:id="rId4" imgW="81252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419600"/>
                        <a:ext cx="1676400" cy="574675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6"/>
          <p:cNvGraphicFramePr>
            <a:graphicFrameLocks noChangeAspect="1"/>
          </p:cNvGraphicFramePr>
          <p:nvPr/>
        </p:nvGraphicFramePr>
        <p:xfrm>
          <a:off x="838200" y="4419600"/>
          <a:ext cx="2209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6" imgW="1498320" imgH="457200" progId="Equation.3">
                  <p:embed/>
                </p:oleObj>
              </mc:Choice>
              <mc:Fallback>
                <p:oleObj name="Equation" r:id="rId6" imgW="149832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19600"/>
                        <a:ext cx="2209800" cy="70485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7"/>
          <p:cNvGraphicFramePr>
            <a:graphicFrameLocks noChangeAspect="1"/>
          </p:cNvGraphicFramePr>
          <p:nvPr/>
        </p:nvGraphicFramePr>
        <p:xfrm>
          <a:off x="3352800" y="4419600"/>
          <a:ext cx="23622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8" imgW="1574640" imgH="457200" progId="Equation.3">
                  <p:embed/>
                </p:oleObj>
              </mc:Choice>
              <mc:Fallback>
                <p:oleObj name="Equation" r:id="rId8" imgW="157464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419600"/>
                        <a:ext cx="2362200" cy="715963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533400" y="3581400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200">
                <a:solidFill>
                  <a:srgbClr val="1C1C1C"/>
                </a:solidFill>
                <a:latin typeface="Tahoma" panose="020B0604030504040204" pitchFamily="34" charset="0"/>
              </a:rPr>
              <a:t> The following formulas express the three frequencies of the band-pass filter.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304800" y="5334000"/>
            <a:ext cx="8610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200">
                <a:solidFill>
                  <a:srgbClr val="1C1C1C"/>
                </a:solidFill>
                <a:latin typeface="Tahoma" panose="020B0604030504040204" pitchFamily="34" charset="0"/>
              </a:rPr>
              <a:t> If equal-value components are used in implementing each filter, </a:t>
            </a:r>
          </a:p>
        </p:txBody>
      </p:sp>
      <p:graphicFrame>
        <p:nvGraphicFramePr>
          <p:cNvPr id="16389" name="Object 10"/>
          <p:cNvGraphicFramePr>
            <a:graphicFrameLocks noChangeAspect="1"/>
          </p:cNvGraphicFramePr>
          <p:nvPr>
            <p:ph/>
          </p:nvPr>
        </p:nvGraphicFramePr>
        <p:xfrm>
          <a:off x="3581400" y="5867400"/>
          <a:ext cx="1828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10" imgW="723600" imgH="393480" progId="Equation.3">
                  <p:embed/>
                </p:oleObj>
              </mc:Choice>
              <mc:Fallback>
                <p:oleObj name="Equation" r:id="rId10" imgW="72360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867400"/>
                        <a:ext cx="1828800" cy="68580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457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Multiple-Feedback Band-Pass Filter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1910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4572000" y="2057400"/>
            <a:ext cx="45720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 The low-pass circuit consists of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200" b="1" i="1">
                <a:latin typeface="Times New Roman" panose="02020603050405020304" pitchFamily="18" charset="0"/>
              </a:rPr>
              <a:t>     R</a:t>
            </a:r>
            <a:r>
              <a:rPr lang="en-US" altLang="en-US" sz="2200" b="1" baseline="-25000">
                <a:latin typeface="Times New Roman" panose="02020603050405020304" pitchFamily="18" charset="0"/>
              </a:rPr>
              <a:t>1</a:t>
            </a:r>
            <a:r>
              <a:rPr lang="en-US" altLang="en-US" sz="2200">
                <a:latin typeface="Tahoma" panose="020B0604030504040204" pitchFamily="34" charset="0"/>
              </a:rPr>
              <a:t> and </a:t>
            </a:r>
            <a:r>
              <a:rPr lang="en-US" altLang="en-US" sz="2200" b="1" i="1">
                <a:latin typeface="Times New Roman" panose="02020603050405020304" pitchFamily="18" charset="0"/>
              </a:rPr>
              <a:t>C</a:t>
            </a:r>
            <a:r>
              <a:rPr lang="en-US" altLang="en-US" sz="2200" b="1" baseline="-25000">
                <a:latin typeface="Times New Roman" panose="02020603050405020304" pitchFamily="18" charset="0"/>
              </a:rPr>
              <a:t>1</a:t>
            </a:r>
            <a:r>
              <a:rPr lang="en-US" altLang="en-US" sz="2200">
                <a:latin typeface="Tahoma" panose="020B0604030504040204" pitchFamily="34" charset="0"/>
              </a:rPr>
              <a:t>.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 The high-pass circuit consists of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200" b="1" i="1">
                <a:latin typeface="Times New Roman" panose="02020603050405020304" pitchFamily="18" charset="0"/>
              </a:rPr>
              <a:t>     R</a:t>
            </a:r>
            <a:r>
              <a:rPr lang="en-US" altLang="en-US" sz="2200" b="1" baseline="-25000">
                <a:latin typeface="Times New Roman" panose="02020603050405020304" pitchFamily="18" charset="0"/>
              </a:rPr>
              <a:t>2</a:t>
            </a:r>
            <a:r>
              <a:rPr lang="en-US" altLang="en-US" sz="2200" baseline="-25000">
                <a:latin typeface="Tahoma" panose="020B0604030504040204" pitchFamily="34" charset="0"/>
              </a:rPr>
              <a:t> </a:t>
            </a:r>
            <a:r>
              <a:rPr lang="en-US" altLang="en-US" sz="2200">
                <a:latin typeface="Tahoma" panose="020B0604030504040204" pitchFamily="34" charset="0"/>
              </a:rPr>
              <a:t>and </a:t>
            </a:r>
            <a:r>
              <a:rPr lang="en-US" altLang="en-US" sz="2200" b="1" i="1">
                <a:latin typeface="Times New Roman" panose="02020603050405020304" pitchFamily="18" charset="0"/>
              </a:rPr>
              <a:t>C</a:t>
            </a:r>
            <a:r>
              <a:rPr lang="en-US" altLang="en-US" sz="2200" b="1" baseline="-25000">
                <a:latin typeface="Times New Roman" panose="02020603050405020304" pitchFamily="18" charset="0"/>
              </a:rPr>
              <a:t>2</a:t>
            </a:r>
            <a:r>
              <a:rPr lang="en-US" altLang="en-US" sz="2200">
                <a:latin typeface="Tahoma" panose="020B0604030504040204" pitchFamily="34" charset="0"/>
              </a:rPr>
              <a:t>.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 The feedback paths are through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200" b="1" i="1">
                <a:latin typeface="Times New Roman" panose="02020603050405020304" pitchFamily="18" charset="0"/>
              </a:rPr>
              <a:t>     C</a:t>
            </a:r>
            <a:r>
              <a:rPr lang="en-US" altLang="en-US" sz="2200" b="1" baseline="-25000">
                <a:latin typeface="Times New Roman" panose="02020603050405020304" pitchFamily="18" charset="0"/>
              </a:rPr>
              <a:t>1</a:t>
            </a:r>
            <a:r>
              <a:rPr lang="en-US" altLang="en-US" sz="2200">
                <a:latin typeface="Tahoma" panose="020B0604030504040204" pitchFamily="34" charset="0"/>
              </a:rPr>
              <a:t> and </a:t>
            </a:r>
            <a:r>
              <a:rPr lang="en-US" altLang="en-US" sz="2200" b="1" i="1">
                <a:latin typeface="Times New Roman" panose="02020603050405020304" pitchFamily="18" charset="0"/>
              </a:rPr>
              <a:t>R</a:t>
            </a:r>
            <a:r>
              <a:rPr lang="en-US" altLang="en-US" sz="2200" b="1" baseline="-25000">
                <a:latin typeface="Times New Roman" panose="02020603050405020304" pitchFamily="18" charset="0"/>
              </a:rPr>
              <a:t>2</a:t>
            </a:r>
            <a:r>
              <a:rPr lang="en-US" altLang="en-US" sz="2200">
                <a:latin typeface="Tahoma" panose="020B0604030504040204" pitchFamily="34" charset="0"/>
              </a:rPr>
              <a:t>.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 Center frequency;</a:t>
            </a:r>
          </a:p>
        </p:txBody>
      </p:sp>
      <p:graphicFrame>
        <p:nvGraphicFramePr>
          <p:cNvPr id="17410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5029200" y="5257800"/>
          <a:ext cx="3429000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4" imgW="1625400" imgH="457200" progId="Equation.3">
                  <p:embed/>
                </p:oleObj>
              </mc:Choice>
              <mc:Fallback>
                <p:oleObj name="Equation" r:id="rId4" imgW="16254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57800"/>
                        <a:ext cx="3429000" cy="1084263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533400" y="4038600"/>
            <a:ext cx="73914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 The maximum gain, A</a:t>
            </a:r>
            <a:r>
              <a:rPr lang="en-US" altLang="en-US" sz="2200" baseline="-25000">
                <a:latin typeface="Tahoma" panose="020B0604030504040204" pitchFamily="34" charset="0"/>
              </a:rPr>
              <a:t>o </a:t>
            </a:r>
            <a:r>
              <a:rPr lang="en-US" altLang="en-US" sz="2200">
                <a:latin typeface="Tahoma" panose="020B0604030504040204" pitchFamily="34" charset="0"/>
              </a:rPr>
              <a:t>occurs at the center frequency.</a:t>
            </a:r>
            <a:endParaRPr lang="en-US" altLang="en-US" sz="2200" baseline="-25000">
              <a:latin typeface="Tahoma" panose="020B0604030504040204" pitchFamily="34" charset="0"/>
            </a:endParaRPr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3810000" y="4648200"/>
          <a:ext cx="16764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3" imgW="596880" imgH="431640" progId="Equation.3">
                  <p:embed/>
                </p:oleObj>
              </mc:Choice>
              <mc:Fallback>
                <p:oleObj name="Equation" r:id="rId3" imgW="5968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648200"/>
                        <a:ext cx="1676400" cy="121285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3276600" y="990600"/>
          <a:ext cx="25146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5" imgW="1218960" imgH="482400" progId="Equation.3">
                  <p:embed/>
                </p:oleObj>
              </mc:Choice>
              <mc:Fallback>
                <p:oleObj name="Equation" r:id="rId5" imgW="121896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90600"/>
                        <a:ext cx="2514600" cy="995363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12"/>
          <p:cNvGraphicFramePr>
            <a:graphicFrameLocks noChangeAspect="1"/>
          </p:cNvGraphicFramePr>
          <p:nvPr>
            <p:ph sz="quarter" idx="3"/>
          </p:nvPr>
        </p:nvGraphicFramePr>
        <p:xfrm>
          <a:off x="762000" y="2667000"/>
          <a:ext cx="1905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7" imgW="863280" imgH="431640" progId="Equation.3">
                  <p:embed/>
                </p:oleObj>
              </mc:Choice>
              <mc:Fallback>
                <p:oleObj name="Equation" r:id="rId7" imgW="86328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67000"/>
                        <a:ext cx="1905000" cy="95250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457200" y="533400"/>
            <a:ext cx="80772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 By making C1 = C2 =C, yields</a:t>
            </a:r>
            <a:endParaRPr lang="en-US" altLang="en-US" sz="2200" baseline="-25000">
              <a:latin typeface="Tahoma" panose="020B0604030504040204" pitchFamily="34" charset="0"/>
            </a:endParaRP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457200" y="2133600"/>
            <a:ext cx="83820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 The resistor values can be found by using following formula</a:t>
            </a:r>
            <a:endParaRPr lang="en-US" altLang="en-US" sz="2200" baseline="-25000">
              <a:latin typeface="Tahoma" panose="020B0604030504040204" pitchFamily="34" charset="0"/>
            </a:endParaRPr>
          </a:p>
        </p:txBody>
      </p:sp>
      <p:graphicFrame>
        <p:nvGraphicFramePr>
          <p:cNvPr id="18437" name="Object 15"/>
          <p:cNvGraphicFramePr>
            <a:graphicFrameLocks noChangeAspect="1"/>
          </p:cNvGraphicFramePr>
          <p:nvPr>
            <p:ph sz="quarter" idx="4"/>
          </p:nvPr>
        </p:nvGraphicFramePr>
        <p:xfrm>
          <a:off x="3733800" y="2743200"/>
          <a:ext cx="12954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9" imgW="660240" imgH="431640" progId="Equation.3">
                  <p:embed/>
                </p:oleObj>
              </mc:Choice>
              <mc:Fallback>
                <p:oleObj name="Equation" r:id="rId9" imgW="660240" imgH="431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1295400" cy="846138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18"/>
          <p:cNvGraphicFramePr>
            <a:graphicFrameLocks noChangeAspect="1"/>
          </p:cNvGraphicFramePr>
          <p:nvPr/>
        </p:nvGraphicFramePr>
        <p:xfrm>
          <a:off x="6019800" y="2743200"/>
          <a:ext cx="26670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11" imgW="1384200" imgH="431640" progId="Equation.3">
                  <p:embed/>
                </p:oleObj>
              </mc:Choice>
              <mc:Fallback>
                <p:oleObj name="Equation" r:id="rId11" imgW="1384200" imgH="431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2667000" cy="831850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3886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State-Variable Filter</a:t>
            </a: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 State-Variable BPF is widely used for band-pass applications.</a:t>
            </a:r>
            <a:r>
              <a:rPr lang="en-US" altLang="en-US" sz="280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2">
            <a:lum bright="-10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1833"/>
          <a:stretch>
            <a:fillRect/>
          </a:stretch>
        </p:blipFill>
        <p:spPr bwMode="auto">
          <a:xfrm>
            <a:off x="533400" y="2057400"/>
            <a:ext cx="80010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81534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25000"/>
              </a:spcAft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It consists of a summing amplifier and two integrators.</a:t>
            </a:r>
          </a:p>
          <a:p>
            <a:pPr>
              <a:spcAft>
                <a:spcPct val="25000"/>
              </a:spcAft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It has outputs for low-pass, high-pass, and band-pass. </a:t>
            </a:r>
          </a:p>
          <a:p>
            <a:pPr>
              <a:spcAft>
                <a:spcPct val="25000"/>
              </a:spcAft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The center frequency is set by the integrator RC circuits. </a:t>
            </a:r>
          </a:p>
          <a:p>
            <a:pPr>
              <a:spcAft>
                <a:spcPct val="25000"/>
              </a:spcAft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The critical frequency of the integrators usually made equal</a:t>
            </a:r>
          </a:p>
          <a:p>
            <a:pPr>
              <a:spcAft>
                <a:spcPct val="25000"/>
              </a:spcAft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R</a:t>
            </a:r>
            <a:r>
              <a:rPr lang="en-US" altLang="en-US" sz="2200" baseline="-25000">
                <a:latin typeface="Tahoma" panose="020B0604030504040204" pitchFamily="34" charset="0"/>
              </a:rPr>
              <a:t>5 </a:t>
            </a:r>
            <a:r>
              <a:rPr lang="en-US" altLang="en-US" sz="2200">
                <a:latin typeface="Tahoma" panose="020B0604030504040204" pitchFamily="34" charset="0"/>
              </a:rPr>
              <a:t>and R</a:t>
            </a:r>
            <a:r>
              <a:rPr lang="en-US" altLang="en-US" sz="2200" baseline="-25000">
                <a:latin typeface="Tahoma" panose="020B0604030504040204" pitchFamily="34" charset="0"/>
              </a:rPr>
              <a:t>6</a:t>
            </a:r>
            <a:r>
              <a:rPr lang="en-US" altLang="en-US" sz="2200">
                <a:latin typeface="Tahoma" panose="020B0604030504040204" pitchFamily="34" charset="0"/>
              </a:rPr>
              <a:t> set the Q (bandwidth).</a:t>
            </a: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46482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457200" y="58674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 The band-pass output peaks sharply the center frequency</a:t>
            </a:r>
            <a:r>
              <a:rPr lang="en-US" altLang="en-US" sz="2200" baseline="-25000">
                <a:latin typeface="Tahoma" panose="020B0604030504040204" pitchFamily="34" charset="0"/>
              </a:rPr>
              <a:t> </a:t>
            </a:r>
            <a:r>
              <a:rPr lang="en-US" altLang="en-US" sz="2200">
                <a:latin typeface="Tahoma" panose="020B0604030504040204" pitchFamily="34" charset="0"/>
              </a:rPr>
              <a:t>giving it a high Q.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5407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400" b="1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Active Filters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524000" y="2362200"/>
            <a:ext cx="45720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en-US" altLang="en-US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1.	Low-pass filters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2"/>
              <a:defRPr/>
            </a:pPr>
            <a:r>
              <a:rPr lang="en-US" altLang="en-US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High-pass filters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2"/>
              <a:defRPr/>
            </a:pPr>
            <a:r>
              <a:rPr lang="en-US" altLang="en-US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Band-pass filters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2"/>
              <a:defRPr/>
            </a:pPr>
            <a:r>
              <a:rPr lang="en-US" altLang="en-US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Band-reject filters</a:t>
            </a:r>
            <a:r>
              <a:rPr lang="en-US" altLang="en-US" sz="2200">
                <a:solidFill>
                  <a:srgbClr val="FF0066"/>
                </a:solidFill>
                <a:latin typeface="Tahoma" charset="0"/>
                <a:cs typeface="Arial" charset="0"/>
              </a:rPr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066800" y="4648200"/>
            <a:ext cx="8077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 Each of these filters can be built by using op-amp as the active element combined with RC, RL or RLC circuit as the passive elements.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990600" y="1828800"/>
            <a:ext cx="59832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 There are 4 basic categories of active filters: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28600" y="10668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 The Q is set by the feedback resistors R</a:t>
            </a:r>
            <a:r>
              <a:rPr lang="en-US" altLang="en-US" sz="2200" baseline="-25000">
                <a:latin typeface="Tahoma" panose="020B0604030504040204" pitchFamily="34" charset="0"/>
              </a:rPr>
              <a:t>5 </a:t>
            </a:r>
            <a:r>
              <a:rPr lang="en-US" altLang="en-US" sz="2200">
                <a:latin typeface="Tahoma" panose="020B0604030504040204" pitchFamily="34" charset="0"/>
              </a:rPr>
              <a:t>and R</a:t>
            </a:r>
            <a:r>
              <a:rPr lang="en-US" altLang="en-US" sz="2200" baseline="-25000">
                <a:latin typeface="Tahoma" panose="020B0604030504040204" pitchFamily="34" charset="0"/>
              </a:rPr>
              <a:t>6 </a:t>
            </a:r>
            <a:r>
              <a:rPr lang="en-US" altLang="en-US" sz="2200">
                <a:latin typeface="Tahoma" panose="020B0604030504040204" pitchFamily="34" charset="0"/>
              </a:rPr>
              <a:t>according to the following equations :</a:t>
            </a:r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>
            <p:ph/>
          </p:nvPr>
        </p:nvGraphicFramePr>
        <p:xfrm>
          <a:off x="3200400" y="2286000"/>
          <a:ext cx="22860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3" imgW="927000" imgH="482400" progId="Equation.3">
                  <p:embed/>
                </p:oleObj>
              </mc:Choice>
              <mc:Fallback>
                <p:oleObj name="Equation" r:id="rId3" imgW="92700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286000"/>
                        <a:ext cx="2286000" cy="1192213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4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640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ACTIVE BAND-STOP FILTERS</a:t>
            </a:r>
          </a:p>
        </p:txBody>
      </p:sp>
      <p:sp>
        <p:nvSpPr>
          <p:cNvPr id="54275" name="WordArt 5"/>
          <p:cNvSpPr>
            <a:spLocks noChangeArrowheads="1" noChangeShapeType="1" noTextEdit="1"/>
          </p:cNvSpPr>
          <p:nvPr/>
        </p:nvSpPr>
        <p:spPr bwMode="auto">
          <a:xfrm>
            <a:off x="304800" y="1066800"/>
            <a:ext cx="457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Multiple-Feedback Band-Stop Filter</a:t>
            </a:r>
          </a:p>
        </p:txBody>
      </p:sp>
      <p:pic>
        <p:nvPicPr>
          <p:cNvPr id="542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44958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381000" y="5257800"/>
            <a:ext cx="84582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 The configuration is similar to the band-pass version BUT R</a:t>
            </a:r>
            <a:r>
              <a:rPr lang="en-US" altLang="en-US" sz="2200" baseline="-25000">
                <a:latin typeface="Tahoma" panose="020B0604030504040204" pitchFamily="34" charset="0"/>
              </a:rPr>
              <a:t>3</a:t>
            </a:r>
            <a:r>
              <a:rPr lang="en-US" altLang="en-US" sz="2200">
                <a:latin typeface="Tahoma" panose="020B0604030504040204" pitchFamily="34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200">
                <a:latin typeface="Tahoma" panose="020B0604030504040204" pitchFamily="34" charset="0"/>
              </a:rPr>
              <a:t>    has been moved and R</a:t>
            </a:r>
            <a:r>
              <a:rPr lang="en-US" altLang="en-US" sz="2200" baseline="-25000">
                <a:latin typeface="Tahoma" panose="020B0604030504040204" pitchFamily="34" charset="0"/>
              </a:rPr>
              <a:t>4</a:t>
            </a:r>
            <a:r>
              <a:rPr lang="en-US" altLang="en-US" sz="2200">
                <a:latin typeface="Tahoma" panose="020B0604030504040204" pitchFamily="34" charset="0"/>
              </a:rPr>
              <a:t> has been added.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latin typeface="Tahoma" panose="020B0604030504040204" pitchFamily="34" charset="0"/>
              </a:rPr>
              <a:t>The BSF is opposite of BPF in that it blocks a specific band of 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200">
                <a:latin typeface="Tahoma" panose="020B0604030504040204" pitchFamily="34" charset="0"/>
              </a:rPr>
              <a:t>   frequencies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228600" y="1676400"/>
            <a:ext cx="89154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>
                <a:latin typeface="Tahoma" panose="020B0604030504040204" pitchFamily="34" charset="0"/>
              </a:rPr>
              <a:t>Measuring frequency response can be performed    with typical bench-type equipment.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>
                <a:latin typeface="Tahoma" panose="020B0604030504040204" pitchFamily="34" charset="0"/>
              </a:rPr>
              <a:t> It is a process of setting and measuring frequencies both outside and inside the known cutoff points in predetermined steps.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>
                <a:latin typeface="Tahoma" panose="020B0604030504040204" pitchFamily="34" charset="0"/>
              </a:rPr>
              <a:t> Use the output measurements to plot a graph.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>
                <a:latin typeface="Tahoma" panose="020B0604030504040204" pitchFamily="34" charset="0"/>
              </a:rPr>
              <a:t> More accurate measurements can be performed with sweep generators along with an oscilloscope, a spectrum analyzer, or a scalar analyzer.</a:t>
            </a:r>
          </a:p>
        </p:txBody>
      </p:sp>
      <p:sp>
        <p:nvSpPr>
          <p:cNvPr id="55299" name="WordArt 5"/>
          <p:cNvSpPr>
            <a:spLocks noChangeArrowheads="1" noChangeShapeType="1" noTextEdit="1"/>
          </p:cNvSpPr>
          <p:nvPr/>
        </p:nvSpPr>
        <p:spPr bwMode="auto">
          <a:xfrm>
            <a:off x="1371600" y="457200"/>
            <a:ext cx="640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FILTER RESPONSE MEASUREMENT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4"/>
          <p:cNvSpPr>
            <a:spLocks noChangeArrowheads="1" noChangeShapeType="1" noTextEdit="1"/>
          </p:cNvSpPr>
          <p:nvPr/>
        </p:nvSpPr>
        <p:spPr bwMode="auto">
          <a:xfrm>
            <a:off x="1905000" y="609600"/>
            <a:ext cx="5562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SUMMARY</a:t>
            </a: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609600" y="1676400"/>
            <a:ext cx="79248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800">
                <a:latin typeface="Tahoma" panose="020B0604030504040204" pitchFamily="34" charset="0"/>
              </a:rPr>
              <a:t>The bandwidth of a low-pass filter is the same as the upper critical frequency.</a:t>
            </a:r>
          </a:p>
          <a:p>
            <a:pPr eaLnBrk="1" hangingPunct="1">
              <a:lnSpc>
                <a:spcPct val="110000"/>
              </a:lnSpc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800">
                <a:latin typeface="Tahoma" panose="020B0604030504040204" pitchFamily="34" charset="0"/>
              </a:rPr>
              <a:t>The bandwidth of a high-pass filter extends from the lower critical frequency up to the inherent limits of the circuit.</a:t>
            </a:r>
          </a:p>
          <a:p>
            <a:pPr eaLnBrk="1" hangingPunct="1">
              <a:lnSpc>
                <a:spcPct val="110000"/>
              </a:lnSpc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800">
                <a:latin typeface="Tahoma" panose="020B0604030504040204" pitchFamily="34" charset="0"/>
              </a:rPr>
              <a:t>The band-pass passes frequencies between the lower critical frequency and the upper critical frequency.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5"/>
          <p:cNvSpPr txBox="1">
            <a:spLocks noChangeArrowheads="1"/>
          </p:cNvSpPr>
          <p:nvPr/>
        </p:nvSpPr>
        <p:spPr bwMode="auto">
          <a:xfrm>
            <a:off x="685800" y="1306513"/>
            <a:ext cx="79248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800">
                <a:latin typeface="Tahoma" panose="020B0604030504040204" pitchFamily="34" charset="0"/>
              </a:rPr>
              <a:t>A band-stop filter rejects frequencies within the upper critical frequency and upper critical frequency.</a:t>
            </a:r>
          </a:p>
          <a:p>
            <a:pPr eaLnBrk="1" hangingPunct="1">
              <a:lnSpc>
                <a:spcPct val="110000"/>
              </a:lnSpc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800">
                <a:latin typeface="Tahoma" panose="020B0604030504040204" pitchFamily="34" charset="0"/>
              </a:rPr>
              <a:t>The Butterworth filter response is very flat and has a roll-off rate of –20 B</a:t>
            </a:r>
          </a:p>
          <a:p>
            <a:pPr eaLnBrk="1" hangingPunct="1">
              <a:lnSpc>
                <a:spcPct val="110000"/>
              </a:lnSpc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800">
                <a:latin typeface="Tahoma" panose="020B0604030504040204" pitchFamily="34" charset="0"/>
              </a:rPr>
              <a:t>The Chebyshev filter response has ripples and overshoot in the passband but can have roll-off rates greater than –20 dB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809307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800">
                <a:latin typeface="Tahoma" panose="020B0604030504040204" pitchFamily="34" charset="0"/>
              </a:rPr>
              <a:t>The Bessel response exhibits a linear phase characteristic, and filters with the Bessel response are better for filtering pulse waveforms.</a:t>
            </a:r>
          </a:p>
          <a:p>
            <a:pPr eaLnBrk="1" hangingPunct="1">
              <a:lnSpc>
                <a:spcPct val="110000"/>
              </a:lnSpc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800">
                <a:latin typeface="Tahoma" panose="020B0604030504040204" pitchFamily="34" charset="0"/>
              </a:rPr>
              <a:t>A filter pole consists of one RC circuit. Each pole doubles the roll-off rate.</a:t>
            </a:r>
            <a:br>
              <a:rPr lang="en-US" altLang="en-US" sz="2800">
                <a:latin typeface="Tahoma" panose="020B0604030504040204" pitchFamily="34" charset="0"/>
              </a:rPr>
            </a:br>
            <a:r>
              <a:rPr lang="en-US" altLang="en-US" sz="2800">
                <a:latin typeface="Tahoma" panose="020B0604030504040204" pitchFamily="34" charset="0"/>
              </a:rPr>
              <a:t>The Q of a filter indicates a band-pass filter’s selectivity. The higher the Q the narrower the bandwidth.</a:t>
            </a:r>
          </a:p>
          <a:p>
            <a:pPr eaLnBrk="1" hangingPunct="1">
              <a:lnSpc>
                <a:spcPct val="110000"/>
              </a:lnSpc>
              <a:spcAft>
                <a:spcPct val="50000"/>
              </a:spcAft>
              <a:buFont typeface="Wingdings" panose="05000000000000000000" pitchFamily="2" charset="2"/>
              <a:buChar char="Ø"/>
            </a:pPr>
            <a:r>
              <a:rPr lang="en-US" altLang="en-US" sz="2800">
                <a:latin typeface="Tahoma" panose="020B0604030504040204" pitchFamily="34" charset="0"/>
              </a:rPr>
              <a:t>The damping factor determines the filter response characteristic.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6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5410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BASIC FILTER RESPONSES</a:t>
            </a:r>
          </a:p>
        </p:txBody>
      </p:sp>
      <p:sp>
        <p:nvSpPr>
          <p:cNvPr id="27651" name="WordArt 7"/>
          <p:cNvSpPr>
            <a:spLocks noChangeArrowheads="1" noChangeShapeType="1" noTextEdit="1"/>
          </p:cNvSpPr>
          <p:nvPr/>
        </p:nvSpPr>
        <p:spPr bwMode="auto">
          <a:xfrm>
            <a:off x="228600" y="990600"/>
            <a:ext cx="3048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Low-Pass Filter Response</a:t>
            </a:r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1066800" y="54864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C1C1C"/>
                </a:solidFill>
                <a:latin typeface="Tahoma" panose="020B0604030504040204" pitchFamily="34" charset="0"/>
              </a:rPr>
              <a:t>Actual response</a:t>
            </a:r>
          </a:p>
        </p:txBody>
      </p:sp>
      <p:grpSp>
        <p:nvGrpSpPr>
          <p:cNvPr id="27653" name="Group 19"/>
          <p:cNvGrpSpPr>
            <a:grpSpLocks/>
          </p:cNvGrpSpPr>
          <p:nvPr/>
        </p:nvGrpSpPr>
        <p:grpSpPr bwMode="auto">
          <a:xfrm>
            <a:off x="381000" y="2438400"/>
            <a:ext cx="4876800" cy="2971800"/>
            <a:chOff x="240" y="1584"/>
            <a:chExt cx="3072" cy="1776"/>
          </a:xfrm>
        </p:grpSpPr>
        <p:sp>
          <p:nvSpPr>
            <p:cNvPr id="27662" name="Rectangle 11"/>
            <p:cNvSpPr>
              <a:spLocks noChangeArrowheads="1"/>
            </p:cNvSpPr>
            <p:nvPr/>
          </p:nvSpPr>
          <p:spPr bwMode="auto">
            <a:xfrm>
              <a:off x="240" y="1584"/>
              <a:ext cx="3072" cy="17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MY" altLang="en-US"/>
            </a:p>
          </p:txBody>
        </p:sp>
        <p:pic>
          <p:nvPicPr>
            <p:cNvPr id="27663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1920"/>
              <a:ext cx="949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584"/>
              <a:ext cx="2038" cy="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4" name="Line 14"/>
          <p:cNvSpPr>
            <a:spLocks noChangeShapeType="1"/>
          </p:cNvSpPr>
          <p:nvPr/>
        </p:nvSpPr>
        <p:spPr bwMode="auto">
          <a:xfrm>
            <a:off x="4724400" y="3429000"/>
            <a:ext cx="0" cy="7826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15"/>
          <p:cNvSpPr txBox="1">
            <a:spLocks noChangeArrowheads="1"/>
          </p:cNvSpPr>
          <p:nvPr/>
        </p:nvSpPr>
        <p:spPr bwMode="auto">
          <a:xfrm>
            <a:off x="4419600" y="3657600"/>
            <a:ext cx="457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1C1C1C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i="1" baseline="-25000">
                <a:solidFill>
                  <a:srgbClr val="1C1C1C"/>
                </a:solidFill>
                <a:latin typeface="Times New Roman" panose="02020603050405020304" pitchFamily="18" charset="0"/>
              </a:rPr>
              <a:t>o</a:t>
            </a:r>
            <a:endParaRPr lang="en-US" altLang="en-US" i="1">
              <a:solidFill>
                <a:srgbClr val="1C1C1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296" name="Text Box 16"/>
          <p:cNvSpPr txBox="1">
            <a:spLocks noChangeArrowheads="1"/>
          </p:cNvSpPr>
          <p:nvPr/>
        </p:nvSpPr>
        <p:spPr bwMode="auto">
          <a:xfrm>
            <a:off x="214313" y="1447800"/>
            <a:ext cx="8929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200">
                <a:solidFill>
                  <a:srgbClr val="292929"/>
                </a:solidFill>
                <a:latin typeface="Tahoma" charset="0"/>
                <a:cs typeface="Arial" charset="0"/>
              </a:rPr>
              <a:t> A </a:t>
            </a:r>
            <a:r>
              <a:rPr lang="en-US" sz="2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low-pass filter</a:t>
            </a:r>
            <a:r>
              <a:rPr lang="en-US" sz="2200">
                <a:solidFill>
                  <a:srgbClr val="292929"/>
                </a:solidFill>
                <a:latin typeface="Tahoma" charset="0"/>
                <a:cs typeface="Arial" charset="0"/>
              </a:rPr>
              <a:t> is a filter that passes frequencies from 0Hz to critical frequency, </a:t>
            </a:r>
            <a:r>
              <a:rPr lang="en-US" sz="2200" i="1">
                <a:solidFill>
                  <a:srgbClr val="292929"/>
                </a:solidFill>
                <a:latin typeface="Tahoma" charset="0"/>
                <a:cs typeface="Arial" charset="0"/>
              </a:rPr>
              <a:t>f</a:t>
            </a:r>
            <a:r>
              <a:rPr lang="en-US" sz="2200" i="1" baseline="-25000">
                <a:solidFill>
                  <a:srgbClr val="292929"/>
                </a:solidFill>
                <a:latin typeface="Tahoma" charset="0"/>
                <a:cs typeface="Arial" charset="0"/>
              </a:rPr>
              <a:t>c</a:t>
            </a:r>
            <a:r>
              <a:rPr lang="en-US" sz="2200" baseline="-25000">
                <a:solidFill>
                  <a:srgbClr val="292929"/>
                </a:solidFill>
                <a:latin typeface="Tahoma" charset="0"/>
                <a:cs typeface="Arial" charset="0"/>
              </a:rPr>
              <a:t> </a:t>
            </a:r>
            <a:r>
              <a:rPr lang="en-US" sz="2200">
                <a:solidFill>
                  <a:srgbClr val="292929"/>
                </a:solidFill>
                <a:latin typeface="Tahoma" charset="0"/>
                <a:cs typeface="Arial" charset="0"/>
              </a:rPr>
              <a:t>and significantly attenuates all other frequencies.</a:t>
            </a:r>
            <a:endParaRPr lang="en-US" sz="2200" i="1">
              <a:solidFill>
                <a:srgbClr val="292929"/>
              </a:solidFill>
              <a:latin typeface="Tahoma" charset="0"/>
              <a:cs typeface="Arial" charset="0"/>
            </a:endParaRPr>
          </a:p>
        </p:txBody>
      </p:sp>
      <p:pic>
        <p:nvPicPr>
          <p:cNvPr id="27657" name="Picture 17"/>
          <p:cNvPicPr>
            <a:picLocks noChangeAspect="1" noChangeArrowheads="1"/>
          </p:cNvPicPr>
          <p:nvPr/>
        </p:nvPicPr>
        <p:blipFill>
          <a:blip r:embed="rId4">
            <a:lum bright="-12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260667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8" name="Text Box 20"/>
          <p:cNvSpPr txBox="1">
            <a:spLocks noChangeArrowheads="1"/>
          </p:cNvSpPr>
          <p:nvPr/>
        </p:nvSpPr>
        <p:spPr bwMode="auto">
          <a:xfrm>
            <a:off x="5486400" y="54864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C1C1C"/>
                </a:solidFill>
                <a:latin typeface="Tahoma" panose="020B0604030504040204" pitchFamily="34" charset="0"/>
              </a:rPr>
              <a:t>Ideal response</a:t>
            </a:r>
          </a:p>
        </p:txBody>
      </p:sp>
      <p:sp>
        <p:nvSpPr>
          <p:cNvPr id="27659" name="Text Box 21"/>
          <p:cNvSpPr txBox="1">
            <a:spLocks noChangeArrowheads="1"/>
          </p:cNvSpPr>
          <p:nvPr/>
        </p:nvSpPr>
        <p:spPr bwMode="auto">
          <a:xfrm>
            <a:off x="214313" y="6019800"/>
            <a:ext cx="89296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>
                <a:solidFill>
                  <a:srgbClr val="292929"/>
                </a:solidFill>
                <a:latin typeface="Tahoma" panose="020B0604030504040204" pitchFamily="34" charset="0"/>
              </a:rPr>
              <a:t> Ideally, </a:t>
            </a:r>
            <a:r>
              <a:rPr lang="en-US" altLang="en-US" sz="2200">
                <a:latin typeface="Tahoma" panose="020B0604030504040204" pitchFamily="34" charset="0"/>
              </a:rPr>
              <a:t>the response drops abruptly at the critical frequency, </a:t>
            </a:r>
            <a:r>
              <a:rPr lang="en-US" altLang="en-US" sz="2200" b="1" i="1">
                <a:latin typeface="Tahoma" panose="020B0604030504040204" pitchFamily="34" charset="0"/>
              </a:rPr>
              <a:t>f</a:t>
            </a:r>
            <a:r>
              <a:rPr lang="en-US" altLang="en-US" sz="2200" b="1" i="1" baseline="-25000">
                <a:latin typeface="Tahoma" panose="020B0604030504040204" pitchFamily="34" charset="0"/>
              </a:rPr>
              <a:t>H</a:t>
            </a:r>
          </a:p>
        </p:txBody>
      </p:sp>
      <p:sp>
        <p:nvSpPr>
          <p:cNvPr id="225303" name="Text Box 23"/>
          <p:cNvSpPr txBox="1">
            <a:spLocks noChangeArrowheads="1"/>
          </p:cNvSpPr>
          <p:nvPr/>
        </p:nvSpPr>
        <p:spPr bwMode="auto">
          <a:xfrm>
            <a:off x="2362200" y="3352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roll-off rate</a:t>
            </a:r>
          </a:p>
        </p:txBody>
      </p:sp>
      <p:sp>
        <p:nvSpPr>
          <p:cNvPr id="27661" name="Line 24"/>
          <p:cNvSpPr>
            <a:spLocks noChangeShapeType="1"/>
          </p:cNvSpPr>
          <p:nvPr/>
        </p:nvSpPr>
        <p:spPr bwMode="auto">
          <a:xfrm flipH="1">
            <a:off x="3276600" y="3657600"/>
            <a:ext cx="76200" cy="7620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4"/>
          <p:cNvGrpSpPr>
            <a:grpSpLocks/>
          </p:cNvGrpSpPr>
          <p:nvPr/>
        </p:nvGrpSpPr>
        <p:grpSpPr bwMode="auto">
          <a:xfrm>
            <a:off x="4191000" y="533400"/>
            <a:ext cx="4743450" cy="3429000"/>
            <a:chOff x="1920" y="144"/>
            <a:chExt cx="3727" cy="2533"/>
          </a:xfrm>
        </p:grpSpPr>
        <p:pic>
          <p:nvPicPr>
            <p:cNvPr id="2868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44"/>
              <a:ext cx="3727" cy="2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1" name="Rectangle 6"/>
            <p:cNvSpPr>
              <a:spLocks noChangeArrowheads="1"/>
            </p:cNvSpPr>
            <p:nvPr/>
          </p:nvSpPr>
          <p:spPr bwMode="auto">
            <a:xfrm>
              <a:off x="1920" y="2505"/>
              <a:ext cx="3552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MY" altLang="en-US"/>
            </a:p>
          </p:txBody>
        </p:sp>
      </p:grp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304800" y="4191000"/>
            <a:ext cx="89916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Stopband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is the range of frequencies that have the most attenuation.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endParaRPr lang="en-US" sz="2200">
              <a:solidFill>
                <a:srgbClr val="1C1C1C"/>
              </a:solidFill>
              <a:latin typeface="Tahoma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Critical frequency</a:t>
            </a:r>
            <a:r>
              <a:rPr lang="en-US" sz="2200">
                <a:solidFill>
                  <a:srgbClr val="FF0066"/>
                </a:solidFill>
                <a:latin typeface="Tahoma" charset="0"/>
                <a:cs typeface="Arial" charset="0"/>
              </a:rPr>
              <a:t>, </a:t>
            </a:r>
            <a:r>
              <a:rPr lang="en-US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f</a:t>
            </a:r>
            <a:r>
              <a:rPr lang="en-US" sz="2200" b="1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c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, (also called the cutoff frequency) defines the end of the passband and normally specified at the point where the response drops – 3 dB (70.7%) from the passband response.</a:t>
            </a:r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304800" y="444500"/>
            <a:ext cx="39624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Passband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of a filter is the range of frequencies that are allowed to pass through the filter with minimum attenuation (usually defined as less than -3 dB of attenuation).</a:t>
            </a:r>
          </a:p>
          <a:p>
            <a:pPr eaLnBrk="1" hangingPunct="1">
              <a:defRPr/>
            </a:pPr>
            <a:endParaRPr lang="en-US" sz="2200">
              <a:solidFill>
                <a:srgbClr val="1C1C1C"/>
              </a:solidFill>
              <a:latin typeface="Tahoma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Transition region</a:t>
            </a:r>
            <a:r>
              <a:rPr lang="en-US" sz="2200">
                <a:solidFill>
                  <a:srgbClr val="1C1C1C"/>
                </a:solidFill>
                <a:latin typeface="Tahoma" charset="0"/>
                <a:cs typeface="Arial" charset="0"/>
              </a:rPr>
              <a:t> shows the area where the fall-off occurs. </a:t>
            </a: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7772400" y="1752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ms-MY" altLang="en-US"/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7391400" y="1676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roll-off rate</a:t>
            </a:r>
          </a:p>
        </p:txBody>
      </p:sp>
      <p:sp>
        <p:nvSpPr>
          <p:cNvPr id="28679" name="Line 11"/>
          <p:cNvSpPr>
            <a:spLocks noChangeShapeType="1"/>
          </p:cNvSpPr>
          <p:nvPr/>
        </p:nvSpPr>
        <p:spPr bwMode="auto">
          <a:xfrm flipH="1">
            <a:off x="8305800" y="1981200"/>
            <a:ext cx="76200" cy="7620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1"/>
          <p:cNvGrpSpPr>
            <a:grpSpLocks/>
          </p:cNvGrpSpPr>
          <p:nvPr/>
        </p:nvGrpSpPr>
        <p:grpSpPr bwMode="auto">
          <a:xfrm>
            <a:off x="138113" y="76200"/>
            <a:ext cx="8915400" cy="4114800"/>
            <a:chOff x="87" y="48"/>
            <a:chExt cx="5616" cy="2592"/>
          </a:xfrm>
        </p:grpSpPr>
        <p:sp>
          <p:nvSpPr>
            <p:cNvPr id="29702" name="Rectangle 5"/>
            <p:cNvSpPr>
              <a:spLocks noChangeArrowheads="1"/>
            </p:cNvSpPr>
            <p:nvPr/>
          </p:nvSpPr>
          <p:spPr bwMode="auto">
            <a:xfrm>
              <a:off x="87" y="48"/>
              <a:ext cx="5616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MY" altLang="en-US"/>
            </a:p>
          </p:txBody>
        </p:sp>
        <p:pic>
          <p:nvPicPr>
            <p:cNvPr id="2970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978"/>
              <a:ext cx="1736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58"/>
              <a:ext cx="3727" cy="2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228600" y="4191000"/>
            <a:ext cx="8763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 At low frequencies, X</a:t>
            </a:r>
            <a:r>
              <a:rPr lang="en-US" altLang="en-US" sz="2400" baseline="-25000">
                <a:solidFill>
                  <a:srgbClr val="1C1C1C"/>
                </a:solidFill>
                <a:latin typeface="Tahoma" panose="020B0604030504040204" pitchFamily="34" charset="0"/>
              </a:rPr>
              <a:t>C</a:t>
            </a: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 is very high and the capacitor circuit can be considered as open circuit. Under this condition, V</a:t>
            </a:r>
            <a:r>
              <a:rPr lang="en-US" altLang="en-US" sz="2400" baseline="-25000">
                <a:solidFill>
                  <a:srgbClr val="1C1C1C"/>
                </a:solidFill>
                <a:latin typeface="Tahoma" panose="020B0604030504040204" pitchFamily="34" charset="0"/>
              </a:rPr>
              <a:t>o</a:t>
            </a: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 = V</a:t>
            </a:r>
            <a:r>
              <a:rPr lang="en-US" altLang="en-US" sz="2400" baseline="-25000">
                <a:solidFill>
                  <a:srgbClr val="1C1C1C"/>
                </a:solidFill>
                <a:latin typeface="Tahoma" panose="020B0604030504040204" pitchFamily="34" charset="0"/>
              </a:rPr>
              <a:t>in</a:t>
            </a: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 or A</a:t>
            </a:r>
            <a:r>
              <a:rPr lang="en-US" altLang="en-US" sz="2400" baseline="-25000">
                <a:solidFill>
                  <a:srgbClr val="1C1C1C"/>
                </a:solidFill>
                <a:latin typeface="Tahoma" panose="020B0604030504040204" pitchFamily="34" charset="0"/>
              </a:rPr>
              <a:t>V</a:t>
            </a: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 = 1 (unity).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 At very high frequencies, X</a:t>
            </a:r>
            <a:r>
              <a:rPr lang="en-US" altLang="en-US" sz="2400" baseline="-25000">
                <a:solidFill>
                  <a:srgbClr val="1C1C1C"/>
                </a:solidFill>
                <a:latin typeface="Tahoma" panose="020B0604030504040204" pitchFamily="34" charset="0"/>
              </a:rPr>
              <a:t>C</a:t>
            </a: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 is very low and the V</a:t>
            </a:r>
            <a:r>
              <a:rPr lang="en-US" altLang="en-US" sz="2400" baseline="-25000">
                <a:solidFill>
                  <a:srgbClr val="1C1C1C"/>
                </a:solidFill>
                <a:latin typeface="Tahoma" panose="020B0604030504040204" pitchFamily="34" charset="0"/>
              </a:rPr>
              <a:t>o </a:t>
            </a: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is small as compared with V</a:t>
            </a:r>
            <a:r>
              <a:rPr lang="en-US" altLang="en-US" sz="2400" baseline="-25000">
                <a:solidFill>
                  <a:srgbClr val="1C1C1C"/>
                </a:solidFill>
                <a:latin typeface="Tahoma" panose="020B0604030504040204" pitchFamily="34" charset="0"/>
              </a:rPr>
              <a:t>in</a:t>
            </a: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. Hence the gain</a:t>
            </a:r>
            <a:r>
              <a:rPr lang="en-US" altLang="en-US" sz="2400" baseline="-25000">
                <a:solidFill>
                  <a:srgbClr val="1C1C1C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>
                <a:solidFill>
                  <a:srgbClr val="1C1C1C"/>
                </a:solidFill>
                <a:latin typeface="Tahoma" panose="020B0604030504040204" pitchFamily="34" charset="0"/>
              </a:rPr>
              <a:t>falls and drops off gradually as the frequency is increased.</a:t>
            </a:r>
          </a:p>
        </p:txBody>
      </p:sp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7543800" y="2438400"/>
            <a:ext cx="457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1C1C1C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i="1" baseline="-25000">
                <a:solidFill>
                  <a:srgbClr val="1C1C1C"/>
                </a:solidFill>
                <a:latin typeface="Times New Roman" panose="02020603050405020304" pitchFamily="18" charset="0"/>
              </a:rPr>
              <a:t>o</a:t>
            </a:r>
            <a:endParaRPr lang="en-US" altLang="en-US" i="1">
              <a:solidFill>
                <a:srgbClr val="1C1C1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1" name="Line 10"/>
          <p:cNvSpPr>
            <a:spLocks noChangeShapeType="1"/>
          </p:cNvSpPr>
          <p:nvPr/>
        </p:nvSpPr>
        <p:spPr bwMode="auto">
          <a:xfrm>
            <a:off x="8077200" y="2057400"/>
            <a:ext cx="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292929"/>
                </a:solidFill>
                <a:latin typeface="Tahoma" charset="0"/>
                <a:cs typeface="Arial" charset="0"/>
              </a:rPr>
              <a:t> The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bandwidth</a:t>
            </a:r>
            <a:r>
              <a:rPr lang="en-US" sz="2400">
                <a:solidFill>
                  <a:srgbClr val="FF0066"/>
                </a:solidFill>
                <a:latin typeface="Tahoma" charset="0"/>
                <a:cs typeface="Arial" charset="0"/>
              </a:rPr>
              <a:t> </a:t>
            </a:r>
            <a:r>
              <a:rPr lang="en-US" sz="2400">
                <a:solidFill>
                  <a:srgbClr val="292929"/>
                </a:solidFill>
                <a:latin typeface="Tahoma" charset="0"/>
                <a:cs typeface="Arial" charset="0"/>
              </a:rPr>
              <a:t>of an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ideal</a:t>
            </a:r>
            <a:r>
              <a:rPr lang="en-US" sz="2400">
                <a:solidFill>
                  <a:srgbClr val="292929"/>
                </a:solidFill>
                <a:latin typeface="Tahoma" charset="0"/>
                <a:cs typeface="Arial" charset="0"/>
              </a:rPr>
              <a:t> low-pass filter is equal to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f</a:t>
            </a:r>
            <a:r>
              <a:rPr lang="en-US" sz="2400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c</a:t>
            </a:r>
            <a:r>
              <a:rPr lang="en-US" sz="2400">
                <a:solidFill>
                  <a:srgbClr val="292929"/>
                </a:solidFill>
                <a:latin typeface="Tahoma" charset="0"/>
                <a:cs typeface="Arial" charset="0"/>
              </a:rPr>
              <a:t>: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810000" y="1447800"/>
          <a:ext cx="15811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571320" imgH="228600" progId="Equation.3">
                  <p:embed/>
                </p:oleObj>
              </mc:Choice>
              <mc:Fallback>
                <p:oleObj name="Equation" r:id="rId3" imgW="57132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447800"/>
                        <a:ext cx="1581150" cy="631825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304800" y="2530475"/>
            <a:ext cx="8534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292929"/>
                </a:solidFill>
                <a:latin typeface="Tahoma" charset="0"/>
                <a:cs typeface="Arial" charset="0"/>
              </a:rPr>
              <a:t>The critical frequency of a low-pass RC filter occurs when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   X</a:t>
            </a:r>
            <a:r>
              <a:rPr lang="en-US" sz="2400" b="1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C</a:t>
            </a: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 = R </a:t>
            </a:r>
            <a:r>
              <a:rPr lang="en-US" sz="2400">
                <a:latin typeface="Tahoma" charset="0"/>
                <a:cs typeface="Arial" charset="0"/>
              </a:rPr>
              <a:t>and</a:t>
            </a:r>
            <a:r>
              <a:rPr lang="en-US" sz="2400">
                <a:solidFill>
                  <a:srgbClr val="FF0066"/>
                </a:solidFill>
                <a:latin typeface="Tahoma" charset="0"/>
                <a:cs typeface="Arial" charset="0"/>
              </a:rPr>
              <a:t> </a:t>
            </a:r>
            <a:r>
              <a:rPr lang="en-US" sz="2400">
                <a:solidFill>
                  <a:srgbClr val="292929"/>
                </a:solidFill>
                <a:latin typeface="Tahoma" charset="0"/>
                <a:cs typeface="Arial" charset="0"/>
              </a:rPr>
              <a:t>can be calculated using the formula below: </a:t>
            </a:r>
          </a:p>
        </p:txBody>
      </p:sp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3505200" y="3810000"/>
          <a:ext cx="22860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749160" imgH="431640" progId="Equation.3">
                  <p:embed/>
                </p:oleObj>
              </mc:Choice>
              <mc:Fallback>
                <p:oleObj name="Equation" r:id="rId5" imgW="74916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10000"/>
                        <a:ext cx="2286000" cy="1317625"/>
                      </a:xfrm>
                      <a:prstGeom prst="rect">
                        <a:avLst/>
                      </a:prstGeom>
                      <a:solidFill>
                        <a:srgbClr val="3399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7219</TotalTime>
  <Words>2572</Words>
  <Application>Microsoft Office PowerPoint</Application>
  <PresentationFormat>On-screen Show (4:3)</PresentationFormat>
  <Paragraphs>261</Paragraphs>
  <Slides>55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Wingdings</vt:lpstr>
      <vt:lpstr>Times New Roman</vt:lpstr>
      <vt:lpstr>Tahoma</vt:lpstr>
      <vt:lpstr>Comic Sans MS</vt:lpstr>
      <vt:lpstr>Symbol</vt:lpstr>
      <vt:lpstr>Watermark</vt:lpstr>
      <vt:lpstr>Microsoft Equation 3.0</vt:lpstr>
      <vt:lpstr>PowerPoint Presentation</vt:lpstr>
      <vt:lpstr>Introduction</vt:lpstr>
      <vt:lpstr>Advantages of Active Filters over Passive Filters</vt:lpstr>
      <vt:lpstr>Applications</vt:lpstr>
      <vt:lpstr>Active Filters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Zunoubi</dc:creator>
  <cp:lastModifiedBy>Mohammad Zunoubi</cp:lastModifiedBy>
  <cp:revision>99</cp:revision>
  <dcterms:created xsi:type="dcterms:W3CDTF">1601-01-01T00:00:00Z</dcterms:created>
  <dcterms:modified xsi:type="dcterms:W3CDTF">2018-04-30T14:54:01Z</dcterms:modified>
</cp:coreProperties>
</file>